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1.xml" ContentType="application/vnd.openxmlformats-officedocument.presentationml.notesSlide+xml"/>
  <Override PartName="/ppt/tags/tag64.xml" ContentType="application/vnd.openxmlformats-officedocument.presentationml.tags+xml"/>
  <Override PartName="/ppt/notesSlides/notesSlide2.xml" ContentType="application/vnd.openxmlformats-officedocument.presentationml.notesSlide+xml"/>
  <Override PartName="/ppt/tags/tag65.xml" ContentType="application/vnd.openxmlformats-officedocument.presentationml.tags+xml"/>
  <Override PartName="/ppt/notesSlides/notesSlide3.xml" ContentType="application/vnd.openxmlformats-officedocument.presentationml.notesSlide+xml"/>
  <Override PartName="/ppt/tags/tag66.xml" ContentType="application/vnd.openxmlformats-officedocument.presentationml.tags+xml"/>
  <Override PartName="/ppt/notesSlides/notesSlide4.xml" ContentType="application/vnd.openxmlformats-officedocument.presentationml.notesSlide+xml"/>
  <Override PartName="/ppt/tags/tag67.xml" ContentType="application/vnd.openxmlformats-officedocument.presentationml.tags+xml"/>
  <Override PartName="/ppt/notesSlides/notesSlide5.xml" ContentType="application/vnd.openxmlformats-officedocument.presentationml.notesSlide+xml"/>
  <Override PartName="/ppt/tags/tag68.xml" ContentType="application/vnd.openxmlformats-officedocument.presentationml.tags+xml"/>
  <Override PartName="/ppt/notesSlides/notesSlide6.xml" ContentType="application/vnd.openxmlformats-officedocument.presentationml.notesSlide+xml"/>
  <Override PartName="/ppt/tags/tag69.xml" ContentType="application/vnd.openxmlformats-officedocument.presentationml.tags+xml"/>
  <Override PartName="/ppt/notesSlides/notesSlide7.xml" ContentType="application/vnd.openxmlformats-officedocument.presentationml.notesSlide+xml"/>
  <Override PartName="/ppt/tags/tag70.xml" ContentType="application/vnd.openxmlformats-officedocument.presentationml.tags+xml"/>
  <Override PartName="/ppt/notesSlides/notesSlide8.xml" ContentType="application/vnd.openxmlformats-officedocument.presentationml.notesSlide+xml"/>
  <Override PartName="/ppt/tags/tag71.xml" ContentType="application/vnd.openxmlformats-officedocument.presentationml.tags+xml"/>
  <Override PartName="/ppt/notesSlides/notesSlide9.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10.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11.xml" ContentType="application/vnd.openxmlformats-officedocument.presentationml.notesSlide+xml"/>
  <Override PartName="/ppt/tags/tag84.xml" ContentType="application/vnd.openxmlformats-officedocument.presentationml.tags+xml"/>
  <Override PartName="/ppt/notesSlides/notesSlide12.xml" ContentType="application/vnd.openxmlformats-officedocument.presentationml.notesSlide+xml"/>
  <Override PartName="/ppt/tags/tag85.xml" ContentType="application/vnd.openxmlformats-officedocument.presentationml.tags+xml"/>
  <Override PartName="/ppt/notesSlides/notesSlide13.xml" ContentType="application/vnd.openxmlformats-officedocument.presentationml.notesSlide+xml"/>
  <Override PartName="/ppt/tags/tag86.xml" ContentType="application/vnd.openxmlformats-officedocument.presentationml.tags+xml"/>
  <Override PartName="/ppt/notesSlides/notesSlide14.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65"/>
  </p:notesMasterIdLst>
  <p:sldIdLst>
    <p:sldId id="256" r:id="rId2"/>
    <p:sldId id="334" r:id="rId3"/>
    <p:sldId id="335" r:id="rId4"/>
    <p:sldId id="269" r:id="rId5"/>
    <p:sldId id="257" r:id="rId6"/>
    <p:sldId id="267" r:id="rId7"/>
    <p:sldId id="336" r:id="rId8"/>
    <p:sldId id="339" r:id="rId9"/>
    <p:sldId id="340" r:id="rId10"/>
    <p:sldId id="341" r:id="rId11"/>
    <p:sldId id="327" r:id="rId12"/>
    <p:sldId id="342" r:id="rId13"/>
    <p:sldId id="343" r:id="rId14"/>
    <p:sldId id="345" r:id="rId15"/>
    <p:sldId id="347" r:id="rId16"/>
    <p:sldId id="349" r:id="rId17"/>
    <p:sldId id="351" r:id="rId18"/>
    <p:sldId id="352" r:id="rId19"/>
    <p:sldId id="353" r:id="rId20"/>
    <p:sldId id="354" r:id="rId21"/>
    <p:sldId id="355" r:id="rId22"/>
    <p:sldId id="357" r:id="rId23"/>
    <p:sldId id="358" r:id="rId24"/>
    <p:sldId id="360" r:id="rId25"/>
    <p:sldId id="362" r:id="rId26"/>
    <p:sldId id="361" r:id="rId27"/>
    <p:sldId id="420" r:id="rId28"/>
    <p:sldId id="365" r:id="rId29"/>
    <p:sldId id="366" r:id="rId30"/>
    <p:sldId id="367" r:id="rId31"/>
    <p:sldId id="369" r:id="rId32"/>
    <p:sldId id="370" r:id="rId33"/>
    <p:sldId id="371" r:id="rId34"/>
    <p:sldId id="372" r:id="rId35"/>
    <p:sldId id="374" r:id="rId36"/>
    <p:sldId id="377" r:id="rId37"/>
    <p:sldId id="378" r:id="rId38"/>
    <p:sldId id="380" r:id="rId39"/>
    <p:sldId id="381" r:id="rId40"/>
    <p:sldId id="383" r:id="rId41"/>
    <p:sldId id="384" r:id="rId42"/>
    <p:sldId id="385" r:id="rId43"/>
    <p:sldId id="387" r:id="rId44"/>
    <p:sldId id="388" r:id="rId45"/>
    <p:sldId id="392" r:id="rId46"/>
    <p:sldId id="393" r:id="rId47"/>
    <p:sldId id="395" r:id="rId48"/>
    <p:sldId id="396" r:id="rId49"/>
    <p:sldId id="397" r:id="rId50"/>
    <p:sldId id="398" r:id="rId51"/>
    <p:sldId id="399" r:id="rId52"/>
    <p:sldId id="400" r:id="rId53"/>
    <p:sldId id="401" r:id="rId54"/>
    <p:sldId id="402" r:id="rId55"/>
    <p:sldId id="403" r:id="rId56"/>
    <p:sldId id="404" r:id="rId57"/>
    <p:sldId id="405" r:id="rId58"/>
    <p:sldId id="407" r:id="rId59"/>
    <p:sldId id="409" r:id="rId60"/>
    <p:sldId id="415" r:id="rId61"/>
    <p:sldId id="416" r:id="rId62"/>
    <p:sldId id="417" r:id="rId63"/>
    <p:sldId id="419" r:id="rId64"/>
  </p:sldIdLst>
  <p:sldSz cx="12192000" cy="6858000"/>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2781"/>
    <a:srgbClr val="026E35"/>
    <a:srgbClr val="044595"/>
    <a:srgbClr val="A11212"/>
    <a:srgbClr val="324A7A"/>
    <a:srgbClr val="FDE7E7"/>
    <a:srgbClr val="FBD9D9"/>
    <a:srgbClr val="203A6B"/>
    <a:srgbClr val="DCE5F4"/>
    <a:srgbClr val="CDD9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70" autoAdjust="0"/>
    <p:restoredTop sz="94660"/>
  </p:normalViewPr>
  <p:slideViewPr>
    <p:cSldViewPr snapToGrid="0">
      <p:cViewPr varScale="1">
        <p:scale>
          <a:sx n="74" d="100"/>
          <a:sy n="74" d="100"/>
        </p:scale>
        <p:origin x="49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EBC431-090A-4D11-8DA0-0E909CD9C1D0}" type="datetimeFigureOut">
              <a:rPr lang="zh-CN" altLang="en-US" smtClean="0"/>
              <a:t>2024/6/7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9C44F-97CF-4085-A443-4AE7FEC076D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36</a:t>
            </a:fld>
            <a:endParaRPr lang="zh-CN" altLang="en-US"/>
          </a:p>
        </p:txBody>
      </p:sp>
    </p:spTree>
    <p:extLst>
      <p:ext uri="{BB962C8B-B14F-4D97-AF65-F5344CB8AC3E}">
        <p14:creationId xmlns:p14="http://schemas.microsoft.com/office/powerpoint/2010/main" val="3468529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47</a:t>
            </a:fld>
            <a:endParaRPr lang="zh-CN" altLang="en-US"/>
          </a:p>
        </p:txBody>
      </p:sp>
    </p:spTree>
    <p:extLst>
      <p:ext uri="{BB962C8B-B14F-4D97-AF65-F5344CB8AC3E}">
        <p14:creationId xmlns:p14="http://schemas.microsoft.com/office/powerpoint/2010/main" val="615048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56</a:t>
            </a:fld>
            <a:endParaRPr lang="zh-CN" altLang="en-US"/>
          </a:p>
        </p:txBody>
      </p:sp>
    </p:spTree>
    <p:extLst>
      <p:ext uri="{BB962C8B-B14F-4D97-AF65-F5344CB8AC3E}">
        <p14:creationId xmlns:p14="http://schemas.microsoft.com/office/powerpoint/2010/main" val="1052044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57</a:t>
            </a:fld>
            <a:endParaRPr lang="zh-CN" altLang="en-US"/>
          </a:p>
        </p:txBody>
      </p:sp>
    </p:spTree>
    <p:extLst>
      <p:ext uri="{BB962C8B-B14F-4D97-AF65-F5344CB8AC3E}">
        <p14:creationId xmlns:p14="http://schemas.microsoft.com/office/powerpoint/2010/main" val="19864601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58</a:t>
            </a:fld>
            <a:endParaRPr lang="zh-CN" altLang="en-US"/>
          </a:p>
        </p:txBody>
      </p:sp>
    </p:spTree>
    <p:extLst>
      <p:ext uri="{BB962C8B-B14F-4D97-AF65-F5344CB8AC3E}">
        <p14:creationId xmlns:p14="http://schemas.microsoft.com/office/powerpoint/2010/main" val="434758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59</a:t>
            </a:fld>
            <a:endParaRPr lang="zh-CN" altLang="en-US"/>
          </a:p>
        </p:txBody>
      </p:sp>
    </p:spTree>
    <p:extLst>
      <p:ext uri="{BB962C8B-B14F-4D97-AF65-F5344CB8AC3E}">
        <p14:creationId xmlns:p14="http://schemas.microsoft.com/office/powerpoint/2010/main" val="3079326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37</a:t>
            </a:fld>
            <a:endParaRPr lang="zh-CN" altLang="en-US"/>
          </a:p>
        </p:txBody>
      </p:sp>
    </p:spTree>
    <p:extLst>
      <p:ext uri="{BB962C8B-B14F-4D97-AF65-F5344CB8AC3E}">
        <p14:creationId xmlns:p14="http://schemas.microsoft.com/office/powerpoint/2010/main" val="4123939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38</a:t>
            </a:fld>
            <a:endParaRPr lang="zh-CN" altLang="en-US"/>
          </a:p>
        </p:txBody>
      </p:sp>
    </p:spTree>
    <p:extLst>
      <p:ext uri="{BB962C8B-B14F-4D97-AF65-F5344CB8AC3E}">
        <p14:creationId xmlns:p14="http://schemas.microsoft.com/office/powerpoint/2010/main" val="894810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39</a:t>
            </a:fld>
            <a:endParaRPr lang="zh-CN" altLang="en-US"/>
          </a:p>
        </p:txBody>
      </p:sp>
    </p:spTree>
    <p:extLst>
      <p:ext uri="{BB962C8B-B14F-4D97-AF65-F5344CB8AC3E}">
        <p14:creationId xmlns:p14="http://schemas.microsoft.com/office/powerpoint/2010/main" val="3600266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40</a:t>
            </a:fld>
            <a:endParaRPr lang="zh-CN" altLang="en-US"/>
          </a:p>
        </p:txBody>
      </p:sp>
    </p:spTree>
    <p:extLst>
      <p:ext uri="{BB962C8B-B14F-4D97-AF65-F5344CB8AC3E}">
        <p14:creationId xmlns:p14="http://schemas.microsoft.com/office/powerpoint/2010/main" val="3319271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41</a:t>
            </a:fld>
            <a:endParaRPr lang="zh-CN" altLang="en-US"/>
          </a:p>
        </p:txBody>
      </p:sp>
    </p:spTree>
    <p:extLst>
      <p:ext uri="{BB962C8B-B14F-4D97-AF65-F5344CB8AC3E}">
        <p14:creationId xmlns:p14="http://schemas.microsoft.com/office/powerpoint/2010/main" val="3659881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42</a:t>
            </a:fld>
            <a:endParaRPr lang="zh-CN" altLang="en-US"/>
          </a:p>
        </p:txBody>
      </p:sp>
    </p:spTree>
    <p:extLst>
      <p:ext uri="{BB962C8B-B14F-4D97-AF65-F5344CB8AC3E}">
        <p14:creationId xmlns:p14="http://schemas.microsoft.com/office/powerpoint/2010/main" val="160275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43</a:t>
            </a:fld>
            <a:endParaRPr lang="zh-CN" altLang="en-US"/>
          </a:p>
        </p:txBody>
      </p:sp>
    </p:spTree>
    <p:extLst>
      <p:ext uri="{BB962C8B-B14F-4D97-AF65-F5344CB8AC3E}">
        <p14:creationId xmlns:p14="http://schemas.microsoft.com/office/powerpoint/2010/main" val="360979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44</a:t>
            </a:fld>
            <a:endParaRPr lang="zh-CN" altLang="en-US"/>
          </a:p>
        </p:txBody>
      </p:sp>
    </p:spTree>
    <p:extLst>
      <p:ext uri="{BB962C8B-B14F-4D97-AF65-F5344CB8AC3E}">
        <p14:creationId xmlns:p14="http://schemas.microsoft.com/office/powerpoint/2010/main" val="4113219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封面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2" name="矩形 1"/>
          <p:cNvSpPr/>
          <p:nvPr userDrawn="1"/>
        </p:nvSpPr>
        <p:spPr>
          <a:xfrm>
            <a:off x="0" y="0"/>
            <a:ext cx="2419350" cy="6858000"/>
          </a:xfrm>
          <a:prstGeom prst="rect">
            <a:avLst/>
          </a:pr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6B9B7B9E-9C8D-423F-9D0F-BCEE280F71F7}" type="datetimeFigureOut">
              <a:rPr lang="zh-CN" altLang="en-US" smtClean="0"/>
              <a:t>2024/6/7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EE297-474B-4A86-A7C8-228BCE0B587B}" type="datetimeFigureOut">
              <a:rPr lang="zh-CN" altLang="en-US" smtClean="0"/>
              <a:t>2024/6/7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877DEB-90F5-4A8C-8837-7104AE75A0B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B7B9E-9C8D-423F-9D0F-BCEE280F71F7}" type="datetimeFigureOut">
              <a:rPr lang="zh-CN" altLang="en-US" smtClean="0"/>
              <a:t>2024/6/7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DB8552-0204-45E1-8C81-68DBA02E28B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3.xml"/><Relationship Id="rId1" Type="http://schemas.openxmlformats.org/officeDocument/2006/relationships/tags" Target="../tags/tag39.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3.xml"/><Relationship Id="rId1" Type="http://schemas.openxmlformats.org/officeDocument/2006/relationships/tags" Target="../tags/tag40.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3.xml"/><Relationship Id="rId1" Type="http://schemas.openxmlformats.org/officeDocument/2006/relationships/tags" Target="../tags/tag41.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3.xml"/><Relationship Id="rId1" Type="http://schemas.openxmlformats.org/officeDocument/2006/relationships/tags" Target="../tags/tag42.xml"/><Relationship Id="rId5" Type="http://schemas.openxmlformats.org/officeDocument/2006/relationships/image" Target="../media/image1.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7.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3.xml"/><Relationship Id="rId1" Type="http://schemas.openxmlformats.org/officeDocument/2006/relationships/tags" Target="../tags/tag51.xml"/><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3.xml"/><Relationship Id="rId1" Type="http://schemas.openxmlformats.org/officeDocument/2006/relationships/tags" Target="../tags/tag5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3.xml"/><Relationship Id="rId1" Type="http://schemas.openxmlformats.org/officeDocument/2006/relationships/tags" Target="../tags/tag53.xml"/><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3.xml"/><Relationship Id="rId1" Type="http://schemas.openxmlformats.org/officeDocument/2006/relationships/tags" Target="../tags/tag57.xml"/><Relationship Id="rId4" Type="http://schemas.openxmlformats.org/officeDocument/2006/relationships/image" Target="../media/image31.jpeg"/></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3.xml"/><Relationship Id="rId1" Type="http://schemas.openxmlformats.org/officeDocument/2006/relationships/tags" Target="../tags/tag58.xml"/><Relationship Id="rId4" Type="http://schemas.openxmlformats.org/officeDocument/2006/relationships/image" Target="../media/image33.jpe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63.xml"/><Relationship Id="rId4" Type="http://schemas.openxmlformats.org/officeDocument/2006/relationships/image" Target="../media/image38.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64.xml"/><Relationship Id="rId5" Type="http://schemas.openxmlformats.org/officeDocument/2006/relationships/image" Target="../media/image40.jpeg"/><Relationship Id="rId4" Type="http://schemas.openxmlformats.org/officeDocument/2006/relationships/image" Target="../media/image39.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tags" Target="../tags/tag3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tags" Target="../tags/tag30.xml"/><Relationship Id="rId2" Type="http://schemas.openxmlformats.org/officeDocument/2006/relationships/tags" Target="../tags/tag15.xml"/><Relationship Id="rId16" Type="http://schemas.openxmlformats.org/officeDocument/2006/relationships/tags" Target="../tags/tag29.xml"/><Relationship Id="rId20" Type="http://schemas.openxmlformats.org/officeDocument/2006/relationships/slideLayout" Target="../slideLayouts/slideLayout1.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tags" Target="../tags/tag28.xml"/><Relationship Id="rId10" Type="http://schemas.openxmlformats.org/officeDocument/2006/relationships/tags" Target="../tags/tag23.xml"/><Relationship Id="rId19" Type="http://schemas.openxmlformats.org/officeDocument/2006/relationships/tags" Target="../tags/tag32.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7.xml"/><Relationship Id="rId4" Type="http://schemas.openxmlformats.org/officeDocument/2006/relationships/image" Target="../media/image41.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68.xml"/><Relationship Id="rId5" Type="http://schemas.openxmlformats.org/officeDocument/2006/relationships/image" Target="../media/image43.jpeg"/><Relationship Id="rId4" Type="http://schemas.openxmlformats.org/officeDocument/2006/relationships/image" Target="../media/image42.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69.xml"/><Relationship Id="rId5" Type="http://schemas.openxmlformats.org/officeDocument/2006/relationships/image" Target="../media/image45.jpeg"/><Relationship Id="rId4" Type="http://schemas.openxmlformats.org/officeDocument/2006/relationships/image" Target="../media/image44.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70.xml"/><Relationship Id="rId4" Type="http://schemas.openxmlformats.org/officeDocument/2006/relationships/image" Target="../media/image46.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71.xml"/><Relationship Id="rId4" Type="http://schemas.openxmlformats.org/officeDocument/2006/relationships/image" Target="../media/image47.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74.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3.xml"/><Relationship Id="rId1" Type="http://schemas.openxmlformats.org/officeDocument/2006/relationships/tags" Target="../tags/tag75.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3.xml"/><Relationship Id="rId1" Type="http://schemas.openxmlformats.org/officeDocument/2006/relationships/tags" Target="../tags/tag76.xml"/><Relationship Id="rId4" Type="http://schemas.openxmlformats.org/officeDocument/2006/relationships/image" Target="../media/image50.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5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3.xml"/><Relationship Id="rId1" Type="http://schemas.openxmlformats.org/officeDocument/2006/relationships/tags" Target="../tags/tag77.xml"/><Relationship Id="rId4" Type="http://schemas.openxmlformats.org/officeDocument/2006/relationships/image" Target="../media/image52.jpeg"/></Relationships>
</file>

<file path=ppt/slides/_rels/slide5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3.xml"/><Relationship Id="rId1" Type="http://schemas.openxmlformats.org/officeDocument/2006/relationships/tags" Target="../tags/tag78.xml"/><Relationship Id="rId4" Type="http://schemas.openxmlformats.org/officeDocument/2006/relationships/image" Target="../media/image54.jpeg"/></Relationships>
</file>

<file path=ppt/slides/_rels/slide5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3.xml"/><Relationship Id="rId1" Type="http://schemas.openxmlformats.org/officeDocument/2006/relationships/tags" Target="../tags/tag79.xml"/><Relationship Id="rId4" Type="http://schemas.openxmlformats.org/officeDocument/2006/relationships/image" Target="../media/image56.jpeg"/></Relationships>
</file>

<file path=ppt/slides/_rels/slide5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3.xml"/><Relationship Id="rId1" Type="http://schemas.openxmlformats.org/officeDocument/2006/relationships/tags" Target="../tags/tag80.xml"/><Relationship Id="rId4" Type="http://schemas.openxmlformats.org/officeDocument/2006/relationships/image" Target="../media/image58.jpeg"/></Relationships>
</file>

<file path=ppt/slides/_rels/slide5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3.xml"/><Relationship Id="rId1" Type="http://schemas.openxmlformats.org/officeDocument/2006/relationships/tags" Target="../tags/tag81.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8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8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86.xml"/><Relationship Id="rId4" Type="http://schemas.openxmlformats.org/officeDocument/2006/relationships/image" Target="../media/image60.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3.xml"/><Relationship Id="rId1" Type="http://schemas.openxmlformats.org/officeDocument/2006/relationships/tags" Target="../tags/tag88.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9.xml"/></Relationships>
</file>

<file path=ppt/slides/_rels/slide63.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slideLayout" Target="../slideLayouts/slideLayout4.xml"/><Relationship Id="rId5" Type="http://schemas.openxmlformats.org/officeDocument/2006/relationships/tags" Target="../tags/tag94.xml"/><Relationship Id="rId4" Type="http://schemas.openxmlformats.org/officeDocument/2006/relationships/tags" Target="../tags/tag93.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3.xml"/><Relationship Id="rId1" Type="http://schemas.openxmlformats.org/officeDocument/2006/relationships/tags" Target="../tags/tag36.xml"/><Relationship Id="rId5" Type="http://schemas.openxmlformats.org/officeDocument/2006/relationships/image" Target="../media/image4.jpe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3.xml"/><Relationship Id="rId1" Type="http://schemas.openxmlformats.org/officeDocument/2006/relationships/tags" Target="../tags/tag37.xml"/><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381911"/>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5348402" y="634312"/>
            <a:ext cx="1495195" cy="14951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87072" y="2113191"/>
            <a:ext cx="9091366" cy="830997"/>
          </a:xfrm>
          <a:prstGeom prst="rect">
            <a:avLst/>
          </a:prstGeom>
          <a:noFill/>
        </p:spPr>
        <p:txBody>
          <a:bodyPr wrap="square" rtlCol="0">
            <a:spAutoFit/>
          </a:bodyPr>
          <a:lstStyle/>
          <a:p>
            <a:pPr algn="ctr"/>
            <a:r>
              <a:rPr lang="zh-CN" altLang="en-US" sz="4800" b="1" dirty="0">
                <a:solidFill>
                  <a:schemeClr val="bg1"/>
                </a:solidFill>
              </a:rPr>
              <a:t>第十一章 常用内置滤镜</a:t>
            </a:r>
            <a:endParaRPr lang="en-US" altLang="zh-CN" sz="4800" b="1" dirty="0">
              <a:solidFill>
                <a:schemeClr val="bg1"/>
              </a:solidFill>
            </a:endParaRPr>
          </a:p>
        </p:txBody>
      </p:sp>
      <p:sp>
        <p:nvSpPr>
          <p:cNvPr id="92" name="文本框 91"/>
          <p:cNvSpPr txBox="1"/>
          <p:nvPr/>
        </p:nvSpPr>
        <p:spPr>
          <a:xfrm>
            <a:off x="2883959" y="3687449"/>
            <a:ext cx="6424066" cy="338554"/>
          </a:xfrm>
          <a:prstGeom prst="rect">
            <a:avLst/>
          </a:prstGeom>
          <a:noFill/>
        </p:spPr>
        <p:txBody>
          <a:bodyPr wrap="none" rtlCol="0">
            <a:spAutoFit/>
          </a:bodyPr>
          <a:lstStyle/>
          <a:p>
            <a:pPr algn="ctr"/>
            <a:r>
              <a:rPr lang="en-US" altLang="zh-CN" sz="1600" spc="300" dirty="0">
                <a:solidFill>
                  <a:schemeClr val="bg1"/>
                </a:solidFill>
              </a:rPr>
              <a:t>Chapter Eleven Commonly used built-in filters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B564D91-B05A-1789-C84D-F3605C148BD9}"/>
              </a:ext>
            </a:extLst>
          </p:cNvPr>
          <p:cNvGrpSpPr/>
          <p:nvPr/>
        </p:nvGrpSpPr>
        <p:grpSpPr>
          <a:xfrm>
            <a:off x="30389" y="1064025"/>
            <a:ext cx="2165030" cy="918222"/>
            <a:chOff x="50707" y="1481511"/>
            <a:chExt cx="2165030" cy="918222"/>
          </a:xfrm>
        </p:grpSpPr>
        <p:sp>
          <p:nvSpPr>
            <p:cNvPr id="3" name="矩形: 圆角 2">
              <a:extLst>
                <a:ext uri="{FF2B5EF4-FFF2-40B4-BE49-F238E27FC236}">
                  <a16:creationId xmlns:a16="http://schemas.microsoft.com/office/drawing/2014/main" id="{9DC82DA3-0F56-0A45-C3BC-B9FF3D934755}"/>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6AFD6CB1-4809-8B97-2F26-F81C4D09C297}"/>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旋转霓虹</a:t>
              </a:r>
            </a:p>
          </p:txBody>
        </p:sp>
      </p:grpSp>
      <p:sp>
        <p:nvSpPr>
          <p:cNvPr id="15" name="等腰三角形 14">
            <a:extLst>
              <a:ext uri="{FF2B5EF4-FFF2-40B4-BE49-F238E27FC236}">
                <a16:creationId xmlns:a16="http://schemas.microsoft.com/office/drawing/2014/main" id="{BC2105E1-AFEF-14E0-91D1-2AF1DDB00164}"/>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71BA6764-0980-69DA-F2D1-33221F8BC72A}"/>
              </a:ext>
            </a:extLst>
          </p:cNvPr>
          <p:cNvSpPr/>
          <p:nvPr/>
        </p:nvSpPr>
        <p:spPr>
          <a:xfrm>
            <a:off x="2612469" y="760789"/>
            <a:ext cx="9515954" cy="128137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05</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：选择工具栏“矩形工具”，直接在合成窗口中绘制矩形形状，并将填充设置为“无”，描边宽度设置为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像素，如图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11-8</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7" name="文本框 16">
            <a:extLst>
              <a:ext uri="{FF2B5EF4-FFF2-40B4-BE49-F238E27FC236}">
                <a16:creationId xmlns:a16="http://schemas.microsoft.com/office/drawing/2014/main" id="{E917188F-9D91-28A9-7FAB-F9069F110F36}"/>
              </a:ext>
            </a:extLst>
          </p:cNvPr>
          <p:cNvSpPr txBox="1"/>
          <p:nvPr/>
        </p:nvSpPr>
        <p:spPr>
          <a:xfrm>
            <a:off x="2954199" y="18173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18" name="图片 17" descr="11-8">
            <a:extLst>
              <a:ext uri="{FF2B5EF4-FFF2-40B4-BE49-F238E27FC236}">
                <a16:creationId xmlns:a16="http://schemas.microsoft.com/office/drawing/2014/main" id="{C3C22EF4-94A0-3290-CEAC-092AD85970F0}"/>
              </a:ext>
            </a:extLst>
          </p:cNvPr>
          <p:cNvPicPr>
            <a:picLocks noChangeAspect="1"/>
          </p:cNvPicPr>
          <p:nvPr/>
        </p:nvPicPr>
        <p:blipFill>
          <a:blip r:embed="rId3"/>
          <a:stretch>
            <a:fillRect/>
          </a:stretch>
        </p:blipFill>
        <p:spPr>
          <a:xfrm>
            <a:off x="2612469" y="2222500"/>
            <a:ext cx="3997317" cy="2260600"/>
          </a:xfrm>
          <a:prstGeom prst="rect">
            <a:avLst/>
          </a:prstGeom>
        </p:spPr>
      </p:pic>
      <p:sp>
        <p:nvSpPr>
          <p:cNvPr id="20" name="文本框 19">
            <a:extLst>
              <a:ext uri="{FF2B5EF4-FFF2-40B4-BE49-F238E27FC236}">
                <a16:creationId xmlns:a16="http://schemas.microsoft.com/office/drawing/2014/main" id="{1F56F655-33C9-570B-8AD9-B2B3CC77F1D9}"/>
              </a:ext>
            </a:extLst>
          </p:cNvPr>
          <p:cNvSpPr txBox="1"/>
          <p:nvPr/>
        </p:nvSpPr>
        <p:spPr>
          <a:xfrm>
            <a:off x="3898493" y="4022718"/>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图片 20" descr="11-9">
            <a:extLst>
              <a:ext uri="{FF2B5EF4-FFF2-40B4-BE49-F238E27FC236}">
                <a16:creationId xmlns:a16="http://schemas.microsoft.com/office/drawing/2014/main" id="{79DA19B9-2AD9-5C11-E9A1-522A48910010}"/>
              </a:ext>
            </a:extLst>
          </p:cNvPr>
          <p:cNvPicPr>
            <a:picLocks noChangeAspect="1"/>
          </p:cNvPicPr>
          <p:nvPr/>
        </p:nvPicPr>
        <p:blipFill>
          <a:blip r:embed="rId4"/>
          <a:stretch>
            <a:fillRect/>
          </a:stretch>
        </p:blipFill>
        <p:spPr>
          <a:xfrm>
            <a:off x="7522846" y="2161541"/>
            <a:ext cx="3729414" cy="2321560"/>
          </a:xfrm>
          <a:prstGeom prst="rect">
            <a:avLst/>
          </a:prstGeom>
        </p:spPr>
      </p:pic>
      <p:sp>
        <p:nvSpPr>
          <p:cNvPr id="23" name="文本框 22">
            <a:extLst>
              <a:ext uri="{FF2B5EF4-FFF2-40B4-BE49-F238E27FC236}">
                <a16:creationId xmlns:a16="http://schemas.microsoft.com/office/drawing/2014/main" id="{05E5391E-6996-F57B-6F65-E39EB9BC8D48}"/>
              </a:ext>
            </a:extLst>
          </p:cNvPr>
          <p:cNvSpPr txBox="1"/>
          <p:nvPr/>
        </p:nvSpPr>
        <p:spPr>
          <a:xfrm>
            <a:off x="8503920" y="4022718"/>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6" name="矩形: 圆角 25">
            <a:extLst>
              <a:ext uri="{FF2B5EF4-FFF2-40B4-BE49-F238E27FC236}">
                <a16:creationId xmlns:a16="http://schemas.microsoft.com/office/drawing/2014/main" id="{61C81845-E1D5-340E-47E2-042206CC6490}"/>
              </a:ext>
            </a:extLst>
          </p:cNvPr>
          <p:cNvSpPr/>
          <p:nvPr/>
        </p:nvSpPr>
        <p:spPr>
          <a:xfrm>
            <a:off x="2612469" y="4815841"/>
            <a:ext cx="9515954" cy="128137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06</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：在时间面板中选择“形状图层</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”，将图层放置到“地面”图层之下，并打开</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3D</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图层开关，如图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11-9</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72246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090304B-CF20-E7F5-05E9-E776136E23E9}"/>
              </a:ext>
            </a:extLst>
          </p:cNvPr>
          <p:cNvGrpSpPr/>
          <p:nvPr/>
        </p:nvGrpSpPr>
        <p:grpSpPr>
          <a:xfrm>
            <a:off x="30389" y="1064025"/>
            <a:ext cx="2165030" cy="918222"/>
            <a:chOff x="50707" y="1481511"/>
            <a:chExt cx="2165030" cy="918222"/>
          </a:xfrm>
        </p:grpSpPr>
        <p:sp>
          <p:nvSpPr>
            <p:cNvPr id="3" name="矩形: 圆角 2">
              <a:extLst>
                <a:ext uri="{FF2B5EF4-FFF2-40B4-BE49-F238E27FC236}">
                  <a16:creationId xmlns:a16="http://schemas.microsoft.com/office/drawing/2014/main" id="{E902E15F-1CB0-41DA-A190-8B0249866F14}"/>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12B4E15D-086B-1582-7200-BEF797C394A4}"/>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旋转霓虹</a:t>
              </a:r>
            </a:p>
          </p:txBody>
        </p:sp>
      </p:grpSp>
      <p:sp>
        <p:nvSpPr>
          <p:cNvPr id="5" name="等腰三角形 4">
            <a:extLst>
              <a:ext uri="{FF2B5EF4-FFF2-40B4-BE49-F238E27FC236}">
                <a16:creationId xmlns:a16="http://schemas.microsoft.com/office/drawing/2014/main" id="{CF974131-5970-1206-0559-670C618402F9}"/>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A11F12CC-40FC-448E-C2AA-474FBF5AA738}"/>
              </a:ext>
            </a:extLst>
          </p:cNvPr>
          <p:cNvSpPr/>
          <p:nvPr/>
        </p:nvSpPr>
        <p:spPr>
          <a:xfrm>
            <a:off x="2612470" y="760789"/>
            <a:ext cx="8482250" cy="91822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07</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：在“形状图层</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”上添加滤镜，“生成”</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“四色渐变”，如图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11-10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文本框 8">
            <a:extLst>
              <a:ext uri="{FF2B5EF4-FFF2-40B4-BE49-F238E27FC236}">
                <a16:creationId xmlns:a16="http://schemas.microsoft.com/office/drawing/2014/main" id="{FD834F9A-AD24-E3F6-9FC3-289BD3145668}"/>
              </a:ext>
            </a:extLst>
          </p:cNvPr>
          <p:cNvSpPr txBox="1"/>
          <p:nvPr/>
        </p:nvSpPr>
        <p:spPr>
          <a:xfrm>
            <a:off x="2954199" y="18173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11" name="图片 10" descr="11-10">
            <a:extLst>
              <a:ext uri="{FF2B5EF4-FFF2-40B4-BE49-F238E27FC236}">
                <a16:creationId xmlns:a16="http://schemas.microsoft.com/office/drawing/2014/main" id="{19544748-ADAC-CD0C-F2C1-BAB5ACAB1BE4}"/>
              </a:ext>
            </a:extLst>
          </p:cNvPr>
          <p:cNvPicPr>
            <a:picLocks noChangeAspect="1"/>
          </p:cNvPicPr>
          <p:nvPr/>
        </p:nvPicPr>
        <p:blipFill>
          <a:blip r:embed="rId3"/>
          <a:stretch>
            <a:fillRect/>
          </a:stretch>
        </p:blipFill>
        <p:spPr>
          <a:xfrm>
            <a:off x="2612470" y="1814607"/>
            <a:ext cx="3171825" cy="3629025"/>
          </a:xfrm>
          <a:prstGeom prst="rect">
            <a:avLst/>
          </a:prstGeom>
        </p:spPr>
      </p:pic>
      <p:sp>
        <p:nvSpPr>
          <p:cNvPr id="20" name="文本框 19">
            <a:extLst>
              <a:ext uri="{FF2B5EF4-FFF2-40B4-BE49-F238E27FC236}">
                <a16:creationId xmlns:a16="http://schemas.microsoft.com/office/drawing/2014/main" id="{674112BE-D9CF-72D6-C461-5008D9F4EDF1}"/>
              </a:ext>
            </a:extLst>
          </p:cNvPr>
          <p:cNvSpPr txBox="1"/>
          <p:nvPr/>
        </p:nvSpPr>
        <p:spPr>
          <a:xfrm>
            <a:off x="1062529" y="5320121"/>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11-10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图片 20" descr="11-11">
            <a:extLst>
              <a:ext uri="{FF2B5EF4-FFF2-40B4-BE49-F238E27FC236}">
                <a16:creationId xmlns:a16="http://schemas.microsoft.com/office/drawing/2014/main" id="{E163962F-E249-8D72-ACF4-009091D3D0B3}"/>
              </a:ext>
            </a:extLst>
          </p:cNvPr>
          <p:cNvPicPr>
            <a:picLocks noChangeAspect="1"/>
          </p:cNvPicPr>
          <p:nvPr/>
        </p:nvPicPr>
        <p:blipFill>
          <a:blip r:embed="rId4"/>
          <a:stretch>
            <a:fillRect/>
          </a:stretch>
        </p:blipFill>
        <p:spPr>
          <a:xfrm>
            <a:off x="5977890" y="1816606"/>
            <a:ext cx="6097464" cy="3611786"/>
          </a:xfrm>
          <a:prstGeom prst="rect">
            <a:avLst/>
          </a:prstGeom>
        </p:spPr>
      </p:pic>
      <p:sp>
        <p:nvSpPr>
          <p:cNvPr id="23" name="文本框 22">
            <a:extLst>
              <a:ext uri="{FF2B5EF4-FFF2-40B4-BE49-F238E27FC236}">
                <a16:creationId xmlns:a16="http://schemas.microsoft.com/office/drawing/2014/main" id="{2BE42769-F03A-8A8C-7E7F-35D849F5361C}"/>
              </a:ext>
            </a:extLst>
          </p:cNvPr>
          <p:cNvSpPr txBox="1"/>
          <p:nvPr/>
        </p:nvSpPr>
        <p:spPr>
          <a:xfrm>
            <a:off x="5784295" y="5302882"/>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11-11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4" name="矩形: 圆角 23">
            <a:extLst>
              <a:ext uri="{FF2B5EF4-FFF2-40B4-BE49-F238E27FC236}">
                <a16:creationId xmlns:a16="http://schemas.microsoft.com/office/drawing/2014/main" id="{88EA6129-C6BC-C9D9-CDB6-7F19EE360D22}"/>
              </a:ext>
            </a:extLst>
          </p:cNvPr>
          <p:cNvSpPr/>
          <p:nvPr/>
        </p:nvSpPr>
        <p:spPr>
          <a:xfrm>
            <a:off x="2612469" y="5756870"/>
            <a:ext cx="9298305" cy="97921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08</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：将“形状图层</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”中“变换”展开，将“锚点”和“缩放”调整为如图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11-11</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所示数值。</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CBB5F0A-9B57-BD4D-4A7F-897AFF0A9F51}"/>
              </a:ext>
            </a:extLst>
          </p:cNvPr>
          <p:cNvGrpSpPr/>
          <p:nvPr/>
        </p:nvGrpSpPr>
        <p:grpSpPr>
          <a:xfrm>
            <a:off x="30389" y="1064025"/>
            <a:ext cx="2165030" cy="918222"/>
            <a:chOff x="50707" y="1481511"/>
            <a:chExt cx="2165030" cy="918222"/>
          </a:xfrm>
        </p:grpSpPr>
        <p:sp>
          <p:nvSpPr>
            <p:cNvPr id="5" name="矩形: 圆角 4">
              <a:extLst>
                <a:ext uri="{FF2B5EF4-FFF2-40B4-BE49-F238E27FC236}">
                  <a16:creationId xmlns:a16="http://schemas.microsoft.com/office/drawing/2014/main" id="{94F547F1-9D64-F874-EEE6-3B4A7B933F86}"/>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FE6452A9-7720-D5A9-9C4A-22C313CEB0D8}"/>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旋转霓虹</a:t>
              </a:r>
            </a:p>
          </p:txBody>
        </p:sp>
      </p:grpSp>
      <p:sp>
        <p:nvSpPr>
          <p:cNvPr id="7" name="等腰三角形 6">
            <a:extLst>
              <a:ext uri="{FF2B5EF4-FFF2-40B4-BE49-F238E27FC236}">
                <a16:creationId xmlns:a16="http://schemas.microsoft.com/office/drawing/2014/main" id="{CAF17745-7DCE-3C0F-5FC6-ADD150005C76}"/>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EB29F678-BBDB-EA63-AD97-7253F9E44A2A}"/>
              </a:ext>
            </a:extLst>
          </p:cNvPr>
          <p:cNvSpPr/>
          <p:nvPr/>
        </p:nvSpPr>
        <p:spPr>
          <a:xfrm>
            <a:off x="2612470" y="760789"/>
            <a:ext cx="8482250" cy="91822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09</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：将“变换”中“</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轴旋转”时间变化秒表打开，在第</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秒时设置“</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0x+0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°”，在第</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秒时设置为“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0x+180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11-12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文本框 8">
            <a:extLst>
              <a:ext uri="{FF2B5EF4-FFF2-40B4-BE49-F238E27FC236}">
                <a16:creationId xmlns:a16="http://schemas.microsoft.com/office/drawing/2014/main" id="{931198DE-0C4C-4070-DB82-2A6AC3F781F6}"/>
              </a:ext>
            </a:extLst>
          </p:cNvPr>
          <p:cNvSpPr txBox="1"/>
          <p:nvPr/>
        </p:nvSpPr>
        <p:spPr>
          <a:xfrm>
            <a:off x="2954199" y="18173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11" name="图片 10" descr="11-12">
            <a:extLst>
              <a:ext uri="{FF2B5EF4-FFF2-40B4-BE49-F238E27FC236}">
                <a16:creationId xmlns:a16="http://schemas.microsoft.com/office/drawing/2014/main" id="{D8A3F32C-98F2-33B4-7905-D6768CEAE420}"/>
              </a:ext>
            </a:extLst>
          </p:cNvPr>
          <p:cNvPicPr>
            <a:picLocks noChangeAspect="1"/>
          </p:cNvPicPr>
          <p:nvPr/>
        </p:nvPicPr>
        <p:blipFill>
          <a:blip r:embed="rId3"/>
          <a:stretch>
            <a:fillRect/>
          </a:stretch>
        </p:blipFill>
        <p:spPr>
          <a:xfrm>
            <a:off x="2612470" y="1899220"/>
            <a:ext cx="7024646" cy="1148780"/>
          </a:xfrm>
          <a:prstGeom prst="rect">
            <a:avLst/>
          </a:prstGeom>
        </p:spPr>
      </p:pic>
      <p:sp>
        <p:nvSpPr>
          <p:cNvPr id="20" name="文本框 19">
            <a:extLst>
              <a:ext uri="{FF2B5EF4-FFF2-40B4-BE49-F238E27FC236}">
                <a16:creationId xmlns:a16="http://schemas.microsoft.com/office/drawing/2014/main" id="{C2938B9E-2A8A-D4F3-A720-975F7E1DFC88}"/>
              </a:ext>
            </a:extLst>
          </p:cNvPr>
          <p:cNvSpPr txBox="1"/>
          <p:nvPr/>
        </p:nvSpPr>
        <p:spPr>
          <a:xfrm>
            <a:off x="6899487" y="2587618"/>
            <a:ext cx="6126480" cy="460382"/>
          </a:xfrm>
          <a:prstGeom prst="rect">
            <a:avLst/>
          </a:prstGeom>
          <a:noFill/>
        </p:spPr>
        <p:txBody>
          <a:bodyPr wrap="square">
            <a:spAutoFit/>
          </a:bodyPr>
          <a:lstStyle/>
          <a:p>
            <a:pPr algn="ctr">
              <a:lnSpc>
                <a:spcPct val="150000"/>
              </a:lnSpc>
            </a:pPr>
            <a:r>
              <a:rPr lang="en-US" altLang="zh-CN" sz="1800" kern="100" dirty="0">
                <a:effectLst/>
                <a:latin typeface="宋体" panose="02010600030101010101" pitchFamily="2" charset="-122"/>
                <a:ea typeface="宋体" panose="02010600030101010101" pitchFamily="2" charset="-122"/>
                <a:cs typeface="宋体" panose="02010600030101010101" pitchFamily="2" charset="-122"/>
              </a:rPr>
              <a:t>11-12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1" name="矩形: 圆角 20">
            <a:extLst>
              <a:ext uri="{FF2B5EF4-FFF2-40B4-BE49-F238E27FC236}">
                <a16:creationId xmlns:a16="http://schemas.microsoft.com/office/drawing/2014/main" id="{2EDAB86B-B515-3885-5408-EDAA0014D11D}"/>
              </a:ext>
            </a:extLst>
          </p:cNvPr>
          <p:cNvSpPr/>
          <p:nvPr/>
        </p:nvSpPr>
        <p:spPr>
          <a:xfrm>
            <a:off x="2612470" y="3226403"/>
            <a:ext cx="8482250" cy="91822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：复制“形状图层</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”为“形状图层</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”，将位置调整为“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960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650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500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11-13</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descr="11-13">
            <a:extLst>
              <a:ext uri="{FF2B5EF4-FFF2-40B4-BE49-F238E27FC236}">
                <a16:creationId xmlns:a16="http://schemas.microsoft.com/office/drawing/2014/main" id="{921948EB-FB01-7CA2-073F-8A0B9666130E}"/>
              </a:ext>
            </a:extLst>
          </p:cNvPr>
          <p:cNvPicPr>
            <a:picLocks noChangeAspect="1"/>
          </p:cNvPicPr>
          <p:nvPr/>
        </p:nvPicPr>
        <p:blipFill>
          <a:blip r:embed="rId4"/>
          <a:stretch>
            <a:fillRect/>
          </a:stretch>
        </p:blipFill>
        <p:spPr>
          <a:xfrm>
            <a:off x="2681565" y="4245550"/>
            <a:ext cx="4572675" cy="2510008"/>
          </a:xfrm>
          <a:prstGeom prst="rect">
            <a:avLst/>
          </a:prstGeom>
        </p:spPr>
      </p:pic>
      <p:sp>
        <p:nvSpPr>
          <p:cNvPr id="24" name="文本框 23">
            <a:extLst>
              <a:ext uri="{FF2B5EF4-FFF2-40B4-BE49-F238E27FC236}">
                <a16:creationId xmlns:a16="http://schemas.microsoft.com/office/drawing/2014/main" id="{603BBDA1-9333-843F-A399-3D8ED37E86AC}"/>
              </a:ext>
            </a:extLst>
          </p:cNvPr>
          <p:cNvSpPr txBox="1"/>
          <p:nvPr/>
        </p:nvSpPr>
        <p:spPr>
          <a:xfrm>
            <a:off x="4400550" y="6293585"/>
            <a:ext cx="65455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11-13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553467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29DEE9B-5DFA-44A2-58FA-39896E569568}"/>
              </a:ext>
            </a:extLst>
          </p:cNvPr>
          <p:cNvGrpSpPr/>
          <p:nvPr/>
        </p:nvGrpSpPr>
        <p:grpSpPr>
          <a:xfrm>
            <a:off x="30389" y="1064025"/>
            <a:ext cx="2165030" cy="918222"/>
            <a:chOff x="50707" y="1481511"/>
            <a:chExt cx="2165030" cy="918222"/>
          </a:xfrm>
        </p:grpSpPr>
        <p:sp>
          <p:nvSpPr>
            <p:cNvPr id="7" name="矩形: 圆角 6">
              <a:extLst>
                <a:ext uri="{FF2B5EF4-FFF2-40B4-BE49-F238E27FC236}">
                  <a16:creationId xmlns:a16="http://schemas.microsoft.com/office/drawing/2014/main" id="{88048FD8-0161-7C56-63DE-42757BD08AD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D0181076-B0AE-462B-8841-738DEC0DD557}"/>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旋转霓虹</a:t>
              </a:r>
            </a:p>
          </p:txBody>
        </p:sp>
      </p:grpSp>
      <p:sp>
        <p:nvSpPr>
          <p:cNvPr id="9" name="等腰三角形 8">
            <a:extLst>
              <a:ext uri="{FF2B5EF4-FFF2-40B4-BE49-F238E27FC236}">
                <a16:creationId xmlns:a16="http://schemas.microsoft.com/office/drawing/2014/main" id="{4CF6B5D7-C088-FA72-FC58-7D0BE177598E}"/>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8B0CA842-6C99-316D-D493-FB2CF56CB5A1}"/>
              </a:ext>
            </a:extLst>
          </p:cNvPr>
          <p:cNvSpPr/>
          <p:nvPr/>
        </p:nvSpPr>
        <p:spPr>
          <a:xfrm>
            <a:off x="2612470" y="760788"/>
            <a:ext cx="9015650" cy="175381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：复制“形状图层</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”为“形状图层</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”，将位置调整为“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960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650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”，如法炮制，将“形状图层</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”复制为“形状图层</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”，位置调整为“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960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650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1500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”，并创建纯色图层，命名为“背景”，颜色为“黑色”，如图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11-14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11-15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文本框 11">
            <a:extLst>
              <a:ext uri="{FF2B5EF4-FFF2-40B4-BE49-F238E27FC236}">
                <a16:creationId xmlns:a16="http://schemas.microsoft.com/office/drawing/2014/main" id="{968B7C98-2159-0CD1-8A37-D6F5CA7D8540}"/>
              </a:ext>
            </a:extLst>
          </p:cNvPr>
          <p:cNvSpPr txBox="1"/>
          <p:nvPr/>
        </p:nvSpPr>
        <p:spPr>
          <a:xfrm>
            <a:off x="2954199" y="18173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20" name="图片 19" descr="11-14">
            <a:extLst>
              <a:ext uri="{FF2B5EF4-FFF2-40B4-BE49-F238E27FC236}">
                <a16:creationId xmlns:a16="http://schemas.microsoft.com/office/drawing/2014/main" id="{B3D2E8F4-08AD-B36F-4690-1964AC745436}"/>
              </a:ext>
            </a:extLst>
          </p:cNvPr>
          <p:cNvPicPr>
            <a:picLocks noChangeAspect="1"/>
          </p:cNvPicPr>
          <p:nvPr/>
        </p:nvPicPr>
        <p:blipFill>
          <a:blip r:embed="rId3"/>
          <a:stretch>
            <a:fillRect/>
          </a:stretch>
        </p:blipFill>
        <p:spPr>
          <a:xfrm>
            <a:off x="2589847" y="2740342"/>
            <a:ext cx="4389209" cy="2730818"/>
          </a:xfrm>
          <a:prstGeom prst="rect">
            <a:avLst/>
          </a:prstGeom>
        </p:spPr>
      </p:pic>
      <p:sp>
        <p:nvSpPr>
          <p:cNvPr id="22" name="文本框 21">
            <a:extLst>
              <a:ext uri="{FF2B5EF4-FFF2-40B4-BE49-F238E27FC236}">
                <a16:creationId xmlns:a16="http://schemas.microsoft.com/office/drawing/2014/main" id="{62ED85C4-9C29-D2FC-6256-A924D95DE7C8}"/>
              </a:ext>
            </a:extLst>
          </p:cNvPr>
          <p:cNvSpPr txBox="1"/>
          <p:nvPr/>
        </p:nvSpPr>
        <p:spPr>
          <a:xfrm>
            <a:off x="1660251" y="5329395"/>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11-14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3" name="图片 22" descr="11-15">
            <a:extLst>
              <a:ext uri="{FF2B5EF4-FFF2-40B4-BE49-F238E27FC236}">
                <a16:creationId xmlns:a16="http://schemas.microsoft.com/office/drawing/2014/main" id="{604FDF0D-9FCF-9037-BAE5-A31F2C67CE2B}"/>
              </a:ext>
            </a:extLst>
          </p:cNvPr>
          <p:cNvPicPr>
            <a:picLocks noChangeAspect="1"/>
          </p:cNvPicPr>
          <p:nvPr/>
        </p:nvPicPr>
        <p:blipFill>
          <a:blip r:embed="rId4"/>
          <a:stretch>
            <a:fillRect/>
          </a:stretch>
        </p:blipFill>
        <p:spPr>
          <a:xfrm>
            <a:off x="7074575" y="2740103"/>
            <a:ext cx="4870116" cy="2730818"/>
          </a:xfrm>
          <a:prstGeom prst="rect">
            <a:avLst/>
          </a:prstGeom>
        </p:spPr>
      </p:pic>
      <p:sp>
        <p:nvSpPr>
          <p:cNvPr id="25" name="文本框 24">
            <a:extLst>
              <a:ext uri="{FF2B5EF4-FFF2-40B4-BE49-F238E27FC236}">
                <a16:creationId xmlns:a16="http://schemas.microsoft.com/office/drawing/2014/main" id="{541FC822-60C3-2518-D26F-9D2CBB098FC2}"/>
              </a:ext>
            </a:extLst>
          </p:cNvPr>
          <p:cNvSpPr txBox="1"/>
          <p:nvPr/>
        </p:nvSpPr>
        <p:spPr>
          <a:xfrm>
            <a:off x="6446393" y="5470921"/>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11-15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135929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857C523F-F3ED-55B5-3343-33784BF2449E}"/>
              </a:ext>
            </a:extLst>
          </p:cNvPr>
          <p:cNvGrpSpPr/>
          <p:nvPr/>
        </p:nvGrpSpPr>
        <p:grpSpPr>
          <a:xfrm>
            <a:off x="30389" y="1064025"/>
            <a:ext cx="2165030" cy="918222"/>
            <a:chOff x="50707" y="1481511"/>
            <a:chExt cx="2165030" cy="918222"/>
          </a:xfrm>
        </p:grpSpPr>
        <p:sp>
          <p:nvSpPr>
            <p:cNvPr id="8" name="矩形: 圆角 7">
              <a:extLst>
                <a:ext uri="{FF2B5EF4-FFF2-40B4-BE49-F238E27FC236}">
                  <a16:creationId xmlns:a16="http://schemas.microsoft.com/office/drawing/2014/main" id="{FF3FEEA9-90EA-EA5B-6374-E32A54CA8AC0}"/>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5CFC673-756D-D056-E845-FBD0C738ACA9}"/>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旋转霓虹</a:t>
              </a:r>
            </a:p>
          </p:txBody>
        </p:sp>
      </p:grpSp>
      <p:sp>
        <p:nvSpPr>
          <p:cNvPr id="11" name="等腰三角形 10">
            <a:extLst>
              <a:ext uri="{FF2B5EF4-FFF2-40B4-BE49-F238E27FC236}">
                <a16:creationId xmlns:a16="http://schemas.microsoft.com/office/drawing/2014/main" id="{CA5ECFAC-1FBF-B1C3-E9E8-77A1CC398B2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3A5A78C9-19EC-1762-49BA-65CCCFCD5225}"/>
              </a:ext>
            </a:extLst>
          </p:cNvPr>
          <p:cNvSpPr/>
          <p:nvPr/>
        </p:nvSpPr>
        <p:spPr>
          <a:xfrm>
            <a:off x="2612470" y="684589"/>
            <a:ext cx="8954690" cy="164713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：依次调整“形状图层</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”、“形状图层</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”、“形状图层</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”的关键帧，改变其播放速度，在“时间面板”中创建摄像机，并将摄像机“变换”</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“位置”打开关键帧记录，在第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秒处将其调整为“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960.0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540.0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-2666.7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秒处将其调整为“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960.0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540.0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-1873.0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11-16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11-17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文本框 19">
            <a:extLst>
              <a:ext uri="{FF2B5EF4-FFF2-40B4-BE49-F238E27FC236}">
                <a16:creationId xmlns:a16="http://schemas.microsoft.com/office/drawing/2014/main" id="{F4BE3011-BAE8-F681-6F2C-4EB47B702F0E}"/>
              </a:ext>
            </a:extLst>
          </p:cNvPr>
          <p:cNvSpPr txBox="1"/>
          <p:nvPr/>
        </p:nvSpPr>
        <p:spPr>
          <a:xfrm>
            <a:off x="2954199" y="18173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21" name="图片 20" descr="11-18">
            <a:extLst>
              <a:ext uri="{FF2B5EF4-FFF2-40B4-BE49-F238E27FC236}">
                <a16:creationId xmlns:a16="http://schemas.microsoft.com/office/drawing/2014/main" id="{EB694A99-44F7-A2F7-7ECC-5EEFA44159BF}"/>
              </a:ext>
            </a:extLst>
          </p:cNvPr>
          <p:cNvPicPr>
            <a:picLocks noChangeAspect="1"/>
          </p:cNvPicPr>
          <p:nvPr/>
        </p:nvPicPr>
        <p:blipFill>
          <a:blip r:embed="rId3"/>
          <a:stretch>
            <a:fillRect/>
          </a:stretch>
        </p:blipFill>
        <p:spPr>
          <a:xfrm>
            <a:off x="2612470" y="2486025"/>
            <a:ext cx="4162425" cy="1885950"/>
          </a:xfrm>
          <a:prstGeom prst="rect">
            <a:avLst/>
          </a:prstGeom>
        </p:spPr>
      </p:pic>
      <p:sp>
        <p:nvSpPr>
          <p:cNvPr id="23" name="文本框 22">
            <a:extLst>
              <a:ext uri="{FF2B5EF4-FFF2-40B4-BE49-F238E27FC236}">
                <a16:creationId xmlns:a16="http://schemas.microsoft.com/office/drawing/2014/main" id="{6C86B8EF-28ED-3734-686B-3295BD490C1E}"/>
              </a:ext>
            </a:extLst>
          </p:cNvPr>
          <p:cNvSpPr txBox="1"/>
          <p:nvPr/>
        </p:nvSpPr>
        <p:spPr>
          <a:xfrm>
            <a:off x="4114800" y="3911593"/>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11-16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4" name="图片 23" descr="11-16">
            <a:extLst>
              <a:ext uri="{FF2B5EF4-FFF2-40B4-BE49-F238E27FC236}">
                <a16:creationId xmlns:a16="http://schemas.microsoft.com/office/drawing/2014/main" id="{68BAE62A-AAAA-24A5-F0D7-F92A7BCF1A87}"/>
              </a:ext>
            </a:extLst>
          </p:cNvPr>
          <p:cNvPicPr>
            <a:picLocks noChangeAspect="1"/>
          </p:cNvPicPr>
          <p:nvPr/>
        </p:nvPicPr>
        <p:blipFill>
          <a:blip r:embed="rId4"/>
          <a:stretch>
            <a:fillRect/>
          </a:stretch>
        </p:blipFill>
        <p:spPr>
          <a:xfrm>
            <a:off x="7734300" y="2425700"/>
            <a:ext cx="3215640" cy="2100580"/>
          </a:xfrm>
          <a:prstGeom prst="rect">
            <a:avLst/>
          </a:prstGeom>
        </p:spPr>
      </p:pic>
      <p:sp>
        <p:nvSpPr>
          <p:cNvPr id="26" name="文本框 25">
            <a:extLst>
              <a:ext uri="{FF2B5EF4-FFF2-40B4-BE49-F238E27FC236}">
                <a16:creationId xmlns:a16="http://schemas.microsoft.com/office/drawing/2014/main" id="{92EAECA4-5D1F-F790-49DA-92730828930D}"/>
              </a:ext>
            </a:extLst>
          </p:cNvPr>
          <p:cNvSpPr txBox="1"/>
          <p:nvPr/>
        </p:nvSpPr>
        <p:spPr>
          <a:xfrm>
            <a:off x="8292465" y="4065898"/>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11-17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7" name="矩形: 圆角 26">
            <a:extLst>
              <a:ext uri="{FF2B5EF4-FFF2-40B4-BE49-F238E27FC236}">
                <a16:creationId xmlns:a16="http://schemas.microsoft.com/office/drawing/2014/main" id="{F27872FD-0430-8C12-B306-EC479A111E20}"/>
              </a:ext>
            </a:extLst>
          </p:cNvPr>
          <p:cNvSpPr/>
          <p:nvPr/>
        </p:nvSpPr>
        <p:spPr>
          <a:xfrm>
            <a:off x="2642010" y="4506644"/>
            <a:ext cx="2310990" cy="224467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13</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：最终效果如图</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11-18</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图片 27" descr="11-18">
            <a:extLst>
              <a:ext uri="{FF2B5EF4-FFF2-40B4-BE49-F238E27FC236}">
                <a16:creationId xmlns:a16="http://schemas.microsoft.com/office/drawing/2014/main" id="{A8FA9A7E-F75F-E415-95F7-2DBEBA9B2CFC}"/>
              </a:ext>
            </a:extLst>
          </p:cNvPr>
          <p:cNvPicPr>
            <a:picLocks noChangeAspect="1"/>
          </p:cNvPicPr>
          <p:nvPr/>
        </p:nvPicPr>
        <p:blipFill>
          <a:blip r:embed="rId5"/>
          <a:stretch>
            <a:fillRect/>
          </a:stretch>
        </p:blipFill>
        <p:spPr>
          <a:xfrm>
            <a:off x="5295979" y="4643143"/>
            <a:ext cx="3781817" cy="2108176"/>
          </a:xfrm>
          <a:prstGeom prst="rect">
            <a:avLst/>
          </a:prstGeom>
        </p:spPr>
      </p:pic>
      <p:sp>
        <p:nvSpPr>
          <p:cNvPr id="32" name="文本框 31">
            <a:extLst>
              <a:ext uri="{FF2B5EF4-FFF2-40B4-BE49-F238E27FC236}">
                <a16:creationId xmlns:a16="http://schemas.microsoft.com/office/drawing/2014/main" id="{16A73417-5357-4FC9-BCD2-29FED518D1DA}"/>
              </a:ext>
            </a:extLst>
          </p:cNvPr>
          <p:cNvSpPr txBox="1"/>
          <p:nvPr/>
        </p:nvSpPr>
        <p:spPr>
          <a:xfrm>
            <a:off x="5945730" y="6290937"/>
            <a:ext cx="7239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11-18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7801185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53F4CA06-7F10-ECAC-63A7-5356C858937F}"/>
              </a:ext>
            </a:extLst>
          </p:cNvPr>
          <p:cNvGrpSpPr/>
          <p:nvPr/>
        </p:nvGrpSpPr>
        <p:grpSpPr>
          <a:xfrm>
            <a:off x="30389" y="1064025"/>
            <a:ext cx="2165030" cy="918222"/>
            <a:chOff x="50707" y="1481511"/>
            <a:chExt cx="2165030" cy="918222"/>
          </a:xfrm>
        </p:grpSpPr>
        <p:sp>
          <p:nvSpPr>
            <p:cNvPr id="11" name="矩形: 圆角 10">
              <a:extLst>
                <a:ext uri="{FF2B5EF4-FFF2-40B4-BE49-F238E27FC236}">
                  <a16:creationId xmlns:a16="http://schemas.microsoft.com/office/drawing/2014/main" id="{642542E4-5C1A-0533-8E50-2AA3A9FC6371}"/>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C14F674-F393-0282-E5CD-84E0CDE965E5}"/>
                </a:ext>
              </a:extLst>
            </p:cNvPr>
            <p:cNvSpPr txBox="1"/>
            <p:nvPr/>
          </p:nvSpPr>
          <p:spPr>
            <a:xfrm>
              <a:off x="50707" y="1485709"/>
              <a:ext cx="2064281" cy="830997"/>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“梯度渐变”滤镜</a:t>
              </a:r>
              <a:endParaRPr lang="zh-CN" altLang="en-US" sz="3200" b="1" dirty="0">
                <a:solidFill>
                  <a:schemeClr val="bg1"/>
                </a:solidFill>
              </a:endParaRPr>
            </a:p>
          </p:txBody>
        </p:sp>
      </p:grpSp>
      <p:sp>
        <p:nvSpPr>
          <p:cNvPr id="20" name="等腰三角形 19">
            <a:extLst>
              <a:ext uri="{FF2B5EF4-FFF2-40B4-BE49-F238E27FC236}">
                <a16:creationId xmlns:a16="http://schemas.microsoft.com/office/drawing/2014/main" id="{242E41DA-24DF-7D57-F008-E76BC51393F7}"/>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B07E14CF-1FED-5464-4943-58B5A2BF06F9}"/>
              </a:ext>
            </a:extLst>
          </p:cNvPr>
          <p:cNvSpPr/>
          <p:nvPr/>
        </p:nvSpPr>
        <p:spPr>
          <a:xfrm>
            <a:off x="2612470" y="684589"/>
            <a:ext cx="8954690" cy="164713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“梯度渐变”滤镜是一款使用频率极高的内置滤镜，一般用来创建色彩过渡的效果。执行“效果</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生成</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梯度渐变”菜单命令，然后在“效果控件”面板中展开“梯度渐变”滤镜的参数，如图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11-19</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a:extLst>
              <a:ext uri="{FF2B5EF4-FFF2-40B4-BE49-F238E27FC236}">
                <a16:creationId xmlns:a16="http://schemas.microsoft.com/office/drawing/2014/main" id="{A1BAD5C8-2F71-0039-74E1-27316C6231E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612469" y="2605052"/>
            <a:ext cx="4571149" cy="3734787"/>
          </a:xfrm>
          <a:prstGeom prst="rect">
            <a:avLst/>
          </a:prstGeom>
          <a:noFill/>
          <a:ln>
            <a:noFill/>
          </a:ln>
        </p:spPr>
      </p:pic>
      <p:sp>
        <p:nvSpPr>
          <p:cNvPr id="24" name="文本框 23">
            <a:extLst>
              <a:ext uri="{FF2B5EF4-FFF2-40B4-BE49-F238E27FC236}">
                <a16:creationId xmlns:a16="http://schemas.microsoft.com/office/drawing/2014/main" id="{41163418-AE84-219A-60A6-5463FF84A45F}"/>
              </a:ext>
            </a:extLst>
          </p:cNvPr>
          <p:cNvSpPr txBox="1"/>
          <p:nvPr/>
        </p:nvSpPr>
        <p:spPr>
          <a:xfrm>
            <a:off x="7089815" y="5988745"/>
            <a:ext cx="611886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11-19</a:t>
            </a:r>
            <a:endParaRPr lang="zh-CN" altLang="en-US" dirty="0"/>
          </a:p>
        </p:txBody>
      </p:sp>
    </p:spTree>
    <p:custDataLst>
      <p:tags r:id="rId1"/>
    </p:custDataLst>
    <p:extLst>
      <p:ext uri="{BB962C8B-B14F-4D97-AF65-F5344CB8AC3E}">
        <p14:creationId xmlns:p14="http://schemas.microsoft.com/office/powerpoint/2010/main" val="37064406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A48AE147-5326-2E56-C3BA-B1428F0F4E16}"/>
              </a:ext>
            </a:extLst>
          </p:cNvPr>
          <p:cNvGrpSpPr/>
          <p:nvPr/>
        </p:nvGrpSpPr>
        <p:grpSpPr>
          <a:xfrm>
            <a:off x="30389" y="1064025"/>
            <a:ext cx="2165030" cy="918222"/>
            <a:chOff x="50707" y="1481511"/>
            <a:chExt cx="2165030" cy="918222"/>
          </a:xfrm>
        </p:grpSpPr>
        <p:sp>
          <p:nvSpPr>
            <p:cNvPr id="7" name="矩形: 圆角 6">
              <a:extLst>
                <a:ext uri="{FF2B5EF4-FFF2-40B4-BE49-F238E27FC236}">
                  <a16:creationId xmlns:a16="http://schemas.microsoft.com/office/drawing/2014/main" id="{4C582982-3BFA-0E58-063E-AE8164B45696}"/>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1DB9F84-180B-4256-ACF4-ED33FCB8B790}"/>
                </a:ext>
              </a:extLst>
            </p:cNvPr>
            <p:cNvSpPr txBox="1"/>
            <p:nvPr/>
          </p:nvSpPr>
          <p:spPr>
            <a:xfrm>
              <a:off x="50707" y="1485709"/>
              <a:ext cx="2064281" cy="830997"/>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“梯度渐变”滤镜</a:t>
              </a:r>
              <a:endParaRPr lang="zh-CN" altLang="en-US" sz="3200" b="1" dirty="0">
                <a:solidFill>
                  <a:schemeClr val="bg1"/>
                </a:solidFill>
              </a:endParaRPr>
            </a:p>
          </p:txBody>
        </p:sp>
      </p:grpSp>
      <p:sp>
        <p:nvSpPr>
          <p:cNvPr id="9" name="等腰三角形 8">
            <a:extLst>
              <a:ext uri="{FF2B5EF4-FFF2-40B4-BE49-F238E27FC236}">
                <a16:creationId xmlns:a16="http://schemas.microsoft.com/office/drawing/2014/main" id="{4DD3489C-AA4E-B4C0-6EA2-90CA7B6007BA}"/>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1147FCD2-397D-8BC5-F426-58E16523405E}"/>
              </a:ext>
            </a:extLst>
          </p:cNvPr>
          <p:cNvSpPr/>
          <p:nvPr/>
        </p:nvSpPr>
        <p:spPr>
          <a:xfrm>
            <a:off x="2612470" y="776028"/>
            <a:ext cx="9152810" cy="225673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·渐变起点：用来设置渐变的起点位置。</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·起始颜色：用来设置渐变开始位置的颜色。</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·渐变终点：用来设置渐变的终点位置。</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·结束颜色：用来设置渐变终点位置的颜色。</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·渐变形状：用来设置渐变的类型，有线性渐变和径向渐变两种类型，如图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11-20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文本框 11">
            <a:extLst>
              <a:ext uri="{FF2B5EF4-FFF2-40B4-BE49-F238E27FC236}">
                <a16:creationId xmlns:a16="http://schemas.microsoft.com/office/drawing/2014/main" id="{A54B5B0C-9692-9B7D-6E34-417EA30E4E9C}"/>
              </a:ext>
            </a:extLst>
          </p:cNvPr>
          <p:cNvSpPr txBox="1"/>
          <p:nvPr/>
        </p:nvSpPr>
        <p:spPr>
          <a:xfrm>
            <a:off x="2994921" y="208828"/>
            <a:ext cx="1605280" cy="521970"/>
          </a:xfrm>
          <a:prstGeom prst="rect">
            <a:avLst/>
          </a:prstGeom>
          <a:noFill/>
        </p:spPr>
        <p:txBody>
          <a:bodyPr wrap="none" rtlCol="0">
            <a:spAutoFit/>
          </a:bodyPr>
          <a:lstStyle/>
          <a:p>
            <a:r>
              <a:rPr lang="zh-CN" altLang="en-US" sz="2800" b="1" dirty="0">
                <a:solidFill>
                  <a:schemeClr val="accent1"/>
                </a:solidFill>
              </a:rPr>
              <a:t>参数详解</a:t>
            </a:r>
          </a:p>
        </p:txBody>
      </p:sp>
      <p:pic>
        <p:nvPicPr>
          <p:cNvPr id="20" name="图片 19">
            <a:extLst>
              <a:ext uri="{FF2B5EF4-FFF2-40B4-BE49-F238E27FC236}">
                <a16:creationId xmlns:a16="http://schemas.microsoft.com/office/drawing/2014/main" id="{EE43B8FC-46B7-8566-66C1-5F7A082400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109523" y="3562032"/>
            <a:ext cx="4348852" cy="2000568"/>
          </a:xfrm>
          <a:prstGeom prst="rect">
            <a:avLst/>
          </a:prstGeom>
          <a:noFill/>
          <a:ln>
            <a:noFill/>
          </a:ln>
        </p:spPr>
      </p:pic>
      <p:sp>
        <p:nvSpPr>
          <p:cNvPr id="22" name="文本框 21">
            <a:extLst>
              <a:ext uri="{FF2B5EF4-FFF2-40B4-BE49-F238E27FC236}">
                <a16:creationId xmlns:a16="http://schemas.microsoft.com/office/drawing/2014/main" id="{BFF56C84-AA82-1D12-EFEC-501B77C84D3B}"/>
              </a:ext>
            </a:extLst>
          </p:cNvPr>
          <p:cNvSpPr txBox="1"/>
          <p:nvPr/>
        </p:nvSpPr>
        <p:spPr>
          <a:xfrm>
            <a:off x="8759190" y="5102218"/>
            <a:ext cx="61188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11-20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3" name="矩形: 圆角 22">
            <a:extLst>
              <a:ext uri="{FF2B5EF4-FFF2-40B4-BE49-F238E27FC236}">
                <a16:creationId xmlns:a16="http://schemas.microsoft.com/office/drawing/2014/main" id="{7D2D2A29-A54C-7092-B653-3913F3BE9523}"/>
              </a:ext>
            </a:extLst>
          </p:cNvPr>
          <p:cNvSpPr/>
          <p:nvPr/>
        </p:nvSpPr>
        <p:spPr>
          <a:xfrm>
            <a:off x="2460821" y="3032759"/>
            <a:ext cx="4602982" cy="382524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·线性渐变：沿着一根轴线（水平或垂直）改变颜色。</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·径向渐变：颜色从内到外进行圆形渐变。</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·渐变散射：设置渐变颜色的颗粒效果或扩展效果。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·与原始图像混合：设置与源图像融合的百分比。</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·交换颜色：使“渐变起点”和“渐变终点”的颜色互相交换。</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2932422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18CF384-2300-E381-11D4-9A36FA259E88}"/>
              </a:ext>
            </a:extLst>
          </p:cNvPr>
          <p:cNvGrpSpPr/>
          <p:nvPr/>
        </p:nvGrpSpPr>
        <p:grpSpPr>
          <a:xfrm>
            <a:off x="30389" y="1064025"/>
            <a:ext cx="2165030" cy="918222"/>
            <a:chOff x="50707" y="1481511"/>
            <a:chExt cx="2165030" cy="918222"/>
          </a:xfrm>
        </p:grpSpPr>
        <p:sp>
          <p:nvSpPr>
            <p:cNvPr id="5" name="矩形: 圆角 4">
              <a:extLst>
                <a:ext uri="{FF2B5EF4-FFF2-40B4-BE49-F238E27FC236}">
                  <a16:creationId xmlns:a16="http://schemas.microsoft.com/office/drawing/2014/main" id="{D47070ED-3449-E1CC-653A-E1236E2044B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9FD34647-3C02-A4BE-F3EC-BCF74FC2AE2F}"/>
                </a:ext>
              </a:extLst>
            </p:cNvPr>
            <p:cNvSpPr txBox="1"/>
            <p:nvPr/>
          </p:nvSpPr>
          <p:spPr>
            <a:xfrm>
              <a:off x="50707" y="1485709"/>
              <a:ext cx="2064281" cy="830997"/>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a:t>
              </a:r>
              <a:r>
                <a:rPr lang="zh-CN" altLang="en-US" sz="2400" b="1" kern="100" dirty="0">
                  <a:solidFill>
                    <a:schemeClr val="bg1"/>
                  </a:solidFill>
                  <a:ea typeface="宋体" panose="02010600030101010101" pitchFamily="2" charset="-122"/>
                  <a:cs typeface="宋体" panose="02010600030101010101" pitchFamily="2" charset="-122"/>
                </a:rPr>
                <a:t>四色</a:t>
              </a:r>
              <a:r>
                <a:rPr lang="zh-CN" altLang="zh-CN" sz="2400" b="1" kern="100" dirty="0">
                  <a:solidFill>
                    <a:schemeClr val="bg1"/>
                  </a:solidFill>
                  <a:effectLst/>
                  <a:ea typeface="宋体" panose="02010600030101010101" pitchFamily="2" charset="-122"/>
                  <a:cs typeface="宋体" panose="02010600030101010101" pitchFamily="2" charset="-122"/>
                </a:rPr>
                <a:t>渐变”滤镜</a:t>
              </a:r>
              <a:endParaRPr lang="zh-CN" altLang="en-US" sz="3200" b="1" dirty="0">
                <a:solidFill>
                  <a:schemeClr val="bg1"/>
                </a:solidFill>
              </a:endParaRPr>
            </a:p>
          </p:txBody>
        </p:sp>
      </p:grpSp>
      <p:sp>
        <p:nvSpPr>
          <p:cNvPr id="12" name="等腰三角形 11">
            <a:extLst>
              <a:ext uri="{FF2B5EF4-FFF2-40B4-BE49-F238E27FC236}">
                <a16:creationId xmlns:a16="http://schemas.microsoft.com/office/drawing/2014/main" id="{A32A304A-E649-05C6-6AA4-F77D35552F69}"/>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16E4F9E9-21EF-5116-0226-F416CBF1A541}"/>
              </a:ext>
            </a:extLst>
          </p:cNvPr>
          <p:cNvSpPr/>
          <p:nvPr/>
        </p:nvSpPr>
        <p:spPr>
          <a:xfrm>
            <a:off x="2612470" y="776028"/>
            <a:ext cx="9152810" cy="225673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“梯度渐变”滤镜在颜色控制方面的作用有限，“四色渐变”滤镜在颜色控制效果上更胜一筹。“四色渐变”滤镜通常用来模拟霓虹灯等多彩玄幻的色彩效果。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选择需添加效果的图层，执行“效果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生成</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四色渐变”菜单命令，在“效果控件”面板中展开“四色渐变”滤镜的参数，如图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11-21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1" name="图片 20">
            <a:extLst>
              <a:ext uri="{FF2B5EF4-FFF2-40B4-BE49-F238E27FC236}">
                <a16:creationId xmlns:a16="http://schemas.microsoft.com/office/drawing/2014/main" id="{985E9FF7-2EA7-63A2-81D2-DFBC0DA4942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838450" y="3193992"/>
            <a:ext cx="3745230" cy="3555598"/>
          </a:xfrm>
          <a:prstGeom prst="rect">
            <a:avLst/>
          </a:prstGeom>
          <a:noFill/>
          <a:ln>
            <a:noFill/>
          </a:ln>
        </p:spPr>
      </p:pic>
      <p:sp>
        <p:nvSpPr>
          <p:cNvPr id="23" name="文本框 22">
            <a:extLst>
              <a:ext uri="{FF2B5EF4-FFF2-40B4-BE49-F238E27FC236}">
                <a16:creationId xmlns:a16="http://schemas.microsoft.com/office/drawing/2014/main" id="{161EECF5-64B9-8C20-DA3D-D9E65E7D4CC8}"/>
              </a:ext>
            </a:extLst>
          </p:cNvPr>
          <p:cNvSpPr txBox="1"/>
          <p:nvPr/>
        </p:nvSpPr>
        <p:spPr>
          <a:xfrm>
            <a:off x="3958590" y="6375970"/>
            <a:ext cx="61188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11-21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6514821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370DF89B-6310-98C6-6074-B909DDB1B86E}"/>
              </a:ext>
            </a:extLst>
          </p:cNvPr>
          <p:cNvGrpSpPr/>
          <p:nvPr/>
        </p:nvGrpSpPr>
        <p:grpSpPr>
          <a:xfrm>
            <a:off x="30389" y="1064025"/>
            <a:ext cx="2165030" cy="918222"/>
            <a:chOff x="50707" y="1481511"/>
            <a:chExt cx="2165030" cy="918222"/>
          </a:xfrm>
        </p:grpSpPr>
        <p:sp>
          <p:nvSpPr>
            <p:cNvPr id="6" name="矩形: 圆角 5">
              <a:extLst>
                <a:ext uri="{FF2B5EF4-FFF2-40B4-BE49-F238E27FC236}">
                  <a16:creationId xmlns:a16="http://schemas.microsoft.com/office/drawing/2014/main" id="{3B97E0D9-B146-B131-B1C6-C2F8EECE5C8F}"/>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8F9E7820-A4EE-4F8C-4EE4-A9A51865AFA1}"/>
                </a:ext>
              </a:extLst>
            </p:cNvPr>
            <p:cNvSpPr txBox="1"/>
            <p:nvPr/>
          </p:nvSpPr>
          <p:spPr>
            <a:xfrm>
              <a:off x="50707" y="1485709"/>
              <a:ext cx="2064281" cy="830997"/>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a:t>
              </a:r>
              <a:r>
                <a:rPr lang="zh-CN" altLang="en-US" sz="2400" b="1" kern="100" dirty="0">
                  <a:solidFill>
                    <a:schemeClr val="bg1"/>
                  </a:solidFill>
                  <a:ea typeface="宋体" panose="02010600030101010101" pitchFamily="2" charset="-122"/>
                  <a:cs typeface="宋体" panose="02010600030101010101" pitchFamily="2" charset="-122"/>
                </a:rPr>
                <a:t>四色</a:t>
              </a:r>
              <a:r>
                <a:rPr lang="zh-CN" altLang="zh-CN" sz="2400" b="1" kern="100" dirty="0">
                  <a:solidFill>
                    <a:schemeClr val="bg1"/>
                  </a:solidFill>
                  <a:effectLst/>
                  <a:ea typeface="宋体" panose="02010600030101010101" pitchFamily="2" charset="-122"/>
                  <a:cs typeface="宋体" panose="02010600030101010101" pitchFamily="2" charset="-122"/>
                </a:rPr>
                <a:t>渐变”滤镜</a:t>
              </a:r>
              <a:endParaRPr lang="zh-CN" altLang="en-US" sz="3200" b="1" dirty="0">
                <a:solidFill>
                  <a:schemeClr val="bg1"/>
                </a:solidFill>
              </a:endParaRPr>
            </a:p>
          </p:txBody>
        </p:sp>
      </p:grpSp>
      <p:sp>
        <p:nvSpPr>
          <p:cNvPr id="8" name="等腰三角形 7">
            <a:extLst>
              <a:ext uri="{FF2B5EF4-FFF2-40B4-BE49-F238E27FC236}">
                <a16:creationId xmlns:a16="http://schemas.microsoft.com/office/drawing/2014/main" id="{F9CA4878-5E51-77F8-34C4-26275C8E7696}"/>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E3E2F590-5104-885B-C617-0BD95E5E3BAA}"/>
              </a:ext>
            </a:extLst>
          </p:cNvPr>
          <p:cNvSpPr/>
          <p:nvPr/>
        </p:nvSpPr>
        <p:spPr>
          <a:xfrm>
            <a:off x="2612469" y="1064024"/>
            <a:ext cx="6562011" cy="562633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·位置和颜色：用于设置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种颜色和这</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种颜色的位置</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：设置颜色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的位置。</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处的颜色。</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：设置颜色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的位置</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处的颜色。</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：设置颜色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的位置</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处的颜色。</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：设置颜色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的位置</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处的颜色。</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·混合：设置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种颜色之间的融合程度。</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·抖动：设置颜色的颗粒效果或扩展效果。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·不透明度：设置四色渐变的不透明度</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·混合模式：设置四色渐变与源图层的图层混合模式</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文本框 10">
            <a:extLst>
              <a:ext uri="{FF2B5EF4-FFF2-40B4-BE49-F238E27FC236}">
                <a16:creationId xmlns:a16="http://schemas.microsoft.com/office/drawing/2014/main" id="{568DBC65-7F25-A9E2-4BC3-671E134D64A3}"/>
              </a:ext>
            </a:extLst>
          </p:cNvPr>
          <p:cNvSpPr txBox="1"/>
          <p:nvPr/>
        </p:nvSpPr>
        <p:spPr>
          <a:xfrm>
            <a:off x="2954199" y="395094"/>
            <a:ext cx="1605280" cy="521970"/>
          </a:xfrm>
          <a:prstGeom prst="rect">
            <a:avLst/>
          </a:prstGeom>
          <a:noFill/>
        </p:spPr>
        <p:txBody>
          <a:bodyPr wrap="none" rtlCol="0">
            <a:spAutoFit/>
          </a:bodyPr>
          <a:lstStyle/>
          <a:p>
            <a:r>
              <a:rPr lang="zh-CN" altLang="en-US" sz="2800" b="1" dirty="0">
                <a:solidFill>
                  <a:schemeClr val="accent1"/>
                </a:solidFill>
              </a:rPr>
              <a:t>参数详解</a:t>
            </a:r>
          </a:p>
        </p:txBody>
      </p:sp>
    </p:spTree>
    <p:custDataLst>
      <p:tags r:id="rId1"/>
    </p:custDataLst>
    <p:extLst>
      <p:ext uri="{BB962C8B-B14F-4D97-AF65-F5344CB8AC3E}">
        <p14:creationId xmlns:p14="http://schemas.microsoft.com/office/powerpoint/2010/main" val="18165932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2510B47-3235-4AD0-316C-3EF3819E8EB3}"/>
              </a:ext>
            </a:extLst>
          </p:cNvPr>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5" name="直接连接符 4">
            <a:extLst>
              <a:ext uri="{FF2B5EF4-FFF2-40B4-BE49-F238E27FC236}">
                <a16:creationId xmlns:a16="http://schemas.microsoft.com/office/drawing/2014/main" id="{60A7273E-7AAB-C011-7150-F4CEB7050311}"/>
              </a:ext>
            </a:extLst>
          </p:cNvPr>
          <p:cNvCxnSpPr>
            <a:stCxn id="3"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643622B5-D59B-BE0D-A382-80E73AAD3248}"/>
              </a:ext>
            </a:extLst>
          </p:cNvPr>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7829BB0-AA9B-00D9-91F9-49CCD7444CDC}"/>
              </a:ext>
            </a:extLst>
          </p:cNvPr>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3F867AA2-1C46-246E-0B66-22AA0C485316}"/>
              </a:ext>
            </a:extLst>
          </p:cNvPr>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2</a:t>
            </a:r>
            <a:endParaRPr lang="zh-CN" altLang="en-US" sz="2400" b="1" dirty="0">
              <a:solidFill>
                <a:schemeClr val="bg1"/>
              </a:solidFill>
            </a:endParaRPr>
          </a:p>
        </p:txBody>
      </p:sp>
      <p:sp>
        <p:nvSpPr>
          <p:cNvPr id="12" name="文本框 11">
            <a:extLst>
              <a:ext uri="{FF2B5EF4-FFF2-40B4-BE49-F238E27FC236}">
                <a16:creationId xmlns:a16="http://schemas.microsoft.com/office/drawing/2014/main" id="{AB2FCBD6-13A7-8A34-FB89-08678B846361}"/>
              </a:ext>
            </a:extLst>
          </p:cNvPr>
          <p:cNvSpPr txBox="1"/>
          <p:nvPr/>
        </p:nvSpPr>
        <p:spPr>
          <a:xfrm>
            <a:off x="3528631" y="3013502"/>
            <a:ext cx="5134739" cy="830997"/>
          </a:xfrm>
          <a:prstGeom prst="rect">
            <a:avLst/>
          </a:prstGeom>
          <a:noFill/>
        </p:spPr>
        <p:txBody>
          <a:bodyPr wrap="none" rtlCol="0">
            <a:spAutoFit/>
          </a:bodyPr>
          <a:lstStyle/>
          <a:p>
            <a:pPr algn="ctr"/>
            <a:r>
              <a:rPr lang="zh-CN" altLang="zh-CN" sz="4800" b="1" kern="100" dirty="0">
                <a:solidFill>
                  <a:schemeClr val="bg1"/>
                </a:solidFill>
                <a:effectLst/>
                <a:latin typeface="+mn-ea"/>
                <a:cs typeface="宋体" panose="02010600030101010101" pitchFamily="2" charset="-122"/>
              </a:rPr>
              <a:t>“风格化”滤镜组</a:t>
            </a:r>
            <a:endParaRPr lang="zh-CN" altLang="en-US" sz="11500" b="1" dirty="0">
              <a:solidFill>
                <a:schemeClr val="bg1"/>
              </a:solidFill>
              <a:latin typeface="+mn-ea"/>
            </a:endParaRPr>
          </a:p>
        </p:txBody>
      </p:sp>
      <p:sp>
        <p:nvSpPr>
          <p:cNvPr id="20" name="bound_75435">
            <a:extLst>
              <a:ext uri="{FF2B5EF4-FFF2-40B4-BE49-F238E27FC236}">
                <a16:creationId xmlns:a16="http://schemas.microsoft.com/office/drawing/2014/main" id="{D9785C2F-ED74-4219-7AA1-3C2705E16C0B}"/>
              </a:ext>
            </a:extLst>
          </p:cNvPr>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829056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57250"/>
            <a:ext cx="1415772" cy="461665"/>
          </a:xfrm>
          <a:prstGeom prst="rect">
            <a:avLst/>
          </a:prstGeom>
          <a:noFill/>
        </p:spPr>
        <p:txBody>
          <a:bodyPr wrap="none" rtlCol="0">
            <a:spAutoFit/>
          </a:bodyPr>
          <a:lstStyle/>
          <a:p>
            <a:pPr algn="ctr"/>
            <a:r>
              <a:rPr lang="zh-CN" altLang="en-US" sz="2400" b="1" dirty="0">
                <a:solidFill>
                  <a:schemeClr val="bg1"/>
                </a:solidFill>
              </a:rPr>
              <a:t>本章导读</a:t>
            </a:r>
          </a:p>
        </p:txBody>
      </p:sp>
      <p:sp>
        <p:nvSpPr>
          <p:cNvPr id="6" name="文本框 5"/>
          <p:cNvSpPr txBox="1"/>
          <p:nvPr>
            <p:custDataLst>
              <p:tags r:id="rId2"/>
            </p:custDataLst>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学习目标</a:t>
            </a:r>
          </a:p>
        </p:txBody>
      </p:sp>
      <p:sp>
        <p:nvSpPr>
          <p:cNvPr id="55" name="等腰三角形 54"/>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838298" y="395021"/>
            <a:ext cx="8961120" cy="60057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53027" y="452052"/>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5"/>
            </p:custDataLst>
          </p:nvPr>
        </p:nvSpPr>
        <p:spPr bwMode="auto">
          <a:xfrm rot="10800000">
            <a:off x="11183798" y="5799875"/>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450688" y="793923"/>
            <a:ext cx="7736339" cy="5015091"/>
          </a:xfrm>
          <a:prstGeom prst="rect">
            <a:avLst/>
          </a:prstGeom>
          <a:noFill/>
        </p:spPr>
        <p:txBody>
          <a:bodyPr wrap="square" rtlCol="0">
            <a:spAutoFit/>
          </a:bodyPr>
          <a:lstStyle/>
          <a:p>
            <a:pPr algn="just">
              <a:lnSpc>
                <a:spcPct val="150000"/>
              </a:lnSpc>
            </a:pPr>
            <a:r>
              <a:rPr lang="zh-CN" altLang="zh-CN" sz="2400" kern="100" dirty="0">
                <a:effectLst/>
                <a:latin typeface="微软雅黑" panose="020B0503020204020204" pitchFamily="34" charset="-122"/>
                <a:ea typeface="微软雅黑" panose="020B0503020204020204" pitchFamily="34" charset="-122"/>
                <a:cs typeface="宋体" panose="02010600030101010101" pitchFamily="2" charset="-122"/>
              </a:rPr>
              <a:t>滤镜在图形图像后期处理软件中是个不可或缺又极具生命力的存在，</a:t>
            </a:r>
            <a:r>
              <a:rPr lang="en-US" altLang="zh-CN" sz="2400" kern="100" dirty="0">
                <a:effectLst/>
                <a:latin typeface="微软雅黑" panose="020B0503020204020204" pitchFamily="34" charset="-122"/>
                <a:ea typeface="微软雅黑" panose="020B0503020204020204" pitchFamily="34" charset="-122"/>
                <a:cs typeface="宋体" panose="02010600030101010101" pitchFamily="2" charset="-122"/>
              </a:rPr>
              <a:t>Adobe After Effects</a:t>
            </a:r>
            <a:r>
              <a:rPr lang="zh-CN" altLang="zh-CN" sz="2400" kern="100" dirty="0">
                <a:effectLst/>
                <a:latin typeface="微软雅黑" panose="020B0503020204020204" pitchFamily="34" charset="-122"/>
                <a:ea typeface="微软雅黑" panose="020B0503020204020204" pitchFamily="34" charset="-122"/>
                <a:cs typeface="宋体" panose="02010600030101010101" pitchFamily="2" charset="-122"/>
              </a:rPr>
              <a:t>软件可以高效且精确地创建无数种引人注目的动态图形和震撼人心的视觉效果，可以说滤镜起了非常重要的作用。除了商业开发的特效滤镜插件之外，</a:t>
            </a:r>
            <a:r>
              <a:rPr lang="en-US" altLang="zh-CN" sz="2400" kern="100" dirty="0">
                <a:effectLst/>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effectLst/>
                <a:latin typeface="微软雅黑" panose="020B0503020204020204" pitchFamily="34" charset="-122"/>
                <a:ea typeface="微软雅黑" panose="020B0503020204020204" pitchFamily="34" charset="-122"/>
                <a:cs typeface="宋体" panose="02010600030101010101" pitchFamily="2" charset="-122"/>
              </a:rPr>
              <a:t>本身的常用内置滤镜本身就具备极其强大的功能。本章从常规实用性出发，介绍</a:t>
            </a:r>
            <a:r>
              <a:rPr lang="en-US" altLang="zh-CN" sz="2400" kern="100" dirty="0">
                <a:effectLst/>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effectLst/>
                <a:latin typeface="微软雅黑" panose="020B0503020204020204" pitchFamily="34" charset="-122"/>
                <a:ea typeface="微软雅黑" panose="020B0503020204020204" pitchFamily="34" charset="-122"/>
                <a:cs typeface="宋体" panose="02010600030101010101" pitchFamily="2" charset="-122"/>
              </a:rPr>
              <a:t>中的一些常用内置滤镜，其中包括“生成”滤镜组、“风格化”滤镜组、“模糊和锐化”滤镜组、“透视”滤镜组及“过渡”滤镜等。</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841989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id="{DA4DD884-63E1-3E8F-7F1F-E3E233B9FE3B}"/>
              </a:ext>
            </a:extLst>
          </p:cNvPr>
          <p:cNvGrpSpPr/>
          <p:nvPr/>
        </p:nvGrpSpPr>
        <p:grpSpPr>
          <a:xfrm>
            <a:off x="454520" y="835438"/>
            <a:ext cx="1954023" cy="588318"/>
            <a:chOff x="454520" y="256318"/>
            <a:chExt cx="1954023" cy="588318"/>
          </a:xfrm>
        </p:grpSpPr>
        <p:sp>
          <p:nvSpPr>
            <p:cNvPr id="4" name="矩形: 圆角 3">
              <a:extLst>
                <a:ext uri="{FF2B5EF4-FFF2-40B4-BE49-F238E27FC236}">
                  <a16:creationId xmlns:a16="http://schemas.microsoft.com/office/drawing/2014/main" id="{C8EE91C6-12FF-5216-57ED-4CC53EC07F46}"/>
                </a:ext>
              </a:extLst>
            </p:cNvPr>
            <p:cNvSpPr/>
            <p:nvPr/>
          </p:nvSpPr>
          <p:spPr>
            <a:xfrm>
              <a:off x="454520" y="256318"/>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2F6045CA-B27F-CC7F-8DA0-B7CED8EAB270}"/>
                </a:ext>
              </a:extLst>
            </p:cNvPr>
            <p:cNvSpPr txBox="1"/>
            <p:nvPr/>
          </p:nvSpPr>
          <p:spPr>
            <a:xfrm>
              <a:off x="461659" y="319644"/>
              <a:ext cx="1415773"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6" name="等腰三角形 5">
              <a:extLst>
                <a:ext uri="{FF2B5EF4-FFF2-40B4-BE49-F238E27FC236}">
                  <a16:creationId xmlns:a16="http://schemas.microsoft.com/office/drawing/2014/main" id="{018D466C-38CA-AECB-343A-6B18B38DA92A}"/>
                </a:ext>
              </a:extLst>
            </p:cNvPr>
            <p:cNvSpPr/>
            <p:nvPr/>
          </p:nvSpPr>
          <p:spPr>
            <a:xfrm rot="16200000">
              <a:off x="2242201" y="43143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a:extLst>
              <a:ext uri="{FF2B5EF4-FFF2-40B4-BE49-F238E27FC236}">
                <a16:creationId xmlns:a16="http://schemas.microsoft.com/office/drawing/2014/main" id="{4F5A9C68-987D-7569-B733-1E1C8CF7BF6C}"/>
              </a:ext>
            </a:extLst>
          </p:cNvPr>
          <p:cNvSpPr/>
          <p:nvPr/>
        </p:nvSpPr>
        <p:spPr>
          <a:xfrm>
            <a:off x="3156189" y="471932"/>
            <a:ext cx="8060451" cy="1570228"/>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defRPr/>
            </a:pP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风格化滤镜组中滤镜样式较多，风格化滤镜组中的滤镜主要通过移动和置换图像的像素并增加图像像素的对比度，生成绘画、抽象或者印象派的图像效果，本节主要讲解“风格化”滤镜组下的“发光”滤镜。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íṩļïḓê">
            <a:extLst>
              <a:ext uri="{FF2B5EF4-FFF2-40B4-BE49-F238E27FC236}">
                <a16:creationId xmlns:a16="http://schemas.microsoft.com/office/drawing/2014/main" id="{B9C8E092-251A-1F62-A3B1-67EBD0675F56}"/>
              </a:ext>
            </a:extLst>
          </p:cNvPr>
          <p:cNvSpPr/>
          <p:nvPr/>
        </p:nvSpPr>
        <p:spPr bwMode="auto">
          <a:xfrm>
            <a:off x="3156189" y="2606040"/>
            <a:ext cx="8208771" cy="772775"/>
          </a:xfrm>
          <a:prstGeom prst="rect">
            <a:avLst/>
          </a:prstGeom>
          <a:solidFill>
            <a:schemeClr val="accent1"/>
          </a:solidFill>
          <a:ln w="38100">
            <a:noFill/>
          </a:ln>
        </p:spPr>
        <p:txBody>
          <a:bodyPr wrap="square" anchor="t">
            <a:noAutofit/>
          </a:bodyPr>
          <a:lstStyle/>
          <a:p>
            <a:pPr algn="ctr">
              <a:lnSpc>
                <a:spcPct val="130000"/>
              </a:lnSpc>
            </a:pPr>
            <a:r>
              <a:rPr lang="zh-CN" altLang="en-US" sz="2400" b="1" dirty="0">
                <a:solidFill>
                  <a:schemeClr val="bg1"/>
                </a:solidFill>
              </a:rPr>
              <a:t>本节知识导图</a:t>
            </a:r>
          </a:p>
        </p:txBody>
      </p:sp>
      <p:graphicFrame>
        <p:nvGraphicFramePr>
          <p:cNvPr id="22" name="表格 21">
            <a:extLst>
              <a:ext uri="{FF2B5EF4-FFF2-40B4-BE49-F238E27FC236}">
                <a16:creationId xmlns:a16="http://schemas.microsoft.com/office/drawing/2014/main" id="{8A893DF5-4109-D072-93EE-587E80881704}"/>
              </a:ext>
            </a:extLst>
          </p:cNvPr>
          <p:cNvGraphicFramePr>
            <a:graphicFrameLocks noGrp="1"/>
          </p:cNvGraphicFramePr>
          <p:nvPr>
            <p:extLst>
              <p:ext uri="{D42A27DB-BD31-4B8C-83A1-F6EECF244321}">
                <p14:modId xmlns:p14="http://schemas.microsoft.com/office/powerpoint/2010/main" val="3225898293"/>
              </p:ext>
            </p:extLst>
          </p:nvPr>
        </p:nvGraphicFramePr>
        <p:xfrm>
          <a:off x="3156189" y="3378814"/>
          <a:ext cx="8208770" cy="2503826"/>
        </p:xfrm>
        <a:graphic>
          <a:graphicData uri="http://schemas.openxmlformats.org/drawingml/2006/table">
            <a:tbl>
              <a:tblPr firstRow="1" firstCol="1" bandRow="1">
                <a:tableStyleId>{5C22544A-7EE6-4342-B048-85BDC9FD1C3A}</a:tableStyleId>
              </a:tblPr>
              <a:tblGrid>
                <a:gridCol w="1201946">
                  <a:extLst>
                    <a:ext uri="{9D8B030D-6E8A-4147-A177-3AD203B41FA5}">
                      <a16:colId xmlns:a16="http://schemas.microsoft.com/office/drawing/2014/main" val="3295332495"/>
                    </a:ext>
                  </a:extLst>
                </a:gridCol>
                <a:gridCol w="2973859">
                  <a:extLst>
                    <a:ext uri="{9D8B030D-6E8A-4147-A177-3AD203B41FA5}">
                      <a16:colId xmlns:a16="http://schemas.microsoft.com/office/drawing/2014/main" val="87420893"/>
                    </a:ext>
                  </a:extLst>
                </a:gridCol>
                <a:gridCol w="2973859">
                  <a:extLst>
                    <a:ext uri="{9D8B030D-6E8A-4147-A177-3AD203B41FA5}">
                      <a16:colId xmlns:a16="http://schemas.microsoft.com/office/drawing/2014/main" val="1566062992"/>
                    </a:ext>
                  </a:extLst>
                </a:gridCol>
                <a:gridCol w="1059106">
                  <a:extLst>
                    <a:ext uri="{9D8B030D-6E8A-4147-A177-3AD203B41FA5}">
                      <a16:colId xmlns:a16="http://schemas.microsoft.com/office/drawing/2014/main" val="2038795710"/>
                    </a:ext>
                  </a:extLst>
                </a:gridCol>
              </a:tblGrid>
              <a:tr h="802722">
                <a:tc rowSpan="2">
                  <a:txBody>
                    <a:bodyPr/>
                    <a:lstStyle/>
                    <a:p>
                      <a:pPr algn="just">
                        <a:lnSpc>
                          <a:spcPct val="150000"/>
                        </a:lnSpc>
                      </a:pPr>
                      <a:r>
                        <a:rPr lang="zh-CN" sz="2000" kern="100" dirty="0">
                          <a:effectLst/>
                        </a:rPr>
                        <a:t>风格化滤镜组</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400" kern="100" dirty="0">
                          <a:effectLst/>
                        </a:rPr>
                        <a:t>分类</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400" kern="100" dirty="0">
                          <a:effectLst/>
                        </a:rPr>
                        <a:t>作用</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400" kern="100" dirty="0">
                          <a:effectLst/>
                        </a:rPr>
                        <a:t>重要性</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8448397"/>
                  </a:ext>
                </a:extLst>
              </a:tr>
              <a:tr h="1701104">
                <a:tc vMerge="1">
                  <a:txBody>
                    <a:bodyPr/>
                    <a:lstStyle/>
                    <a:p>
                      <a:endParaRPr lang="zh-CN" altLang="en-US"/>
                    </a:p>
                  </a:txBody>
                  <a:tcPr/>
                </a:tc>
                <a:tc>
                  <a:txBody>
                    <a:bodyPr/>
                    <a:lstStyle/>
                    <a:p>
                      <a:pPr algn="just">
                        <a:lnSpc>
                          <a:spcPct val="150000"/>
                        </a:lnSpc>
                      </a:pPr>
                      <a:r>
                        <a:rPr lang="zh-CN" sz="2400" kern="100" dirty="0">
                          <a:effectLst/>
                        </a:rPr>
                        <a:t>“发光”滤镜</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000" kern="100" dirty="0">
                          <a:effectLst/>
                        </a:rPr>
                        <a:t>使图像中的文字，</a:t>
                      </a:r>
                      <a:r>
                        <a:rPr lang="en-US" sz="2000" kern="100" dirty="0">
                          <a:effectLst/>
                        </a:rPr>
                        <a:t>LOGO</a:t>
                      </a:r>
                      <a:r>
                        <a:rPr lang="zh-CN" sz="2000" kern="100" dirty="0">
                          <a:effectLst/>
                        </a:rPr>
                        <a:t>和带有</a:t>
                      </a:r>
                      <a:r>
                        <a:rPr lang="en-US" sz="2000" kern="100" dirty="0">
                          <a:effectLst/>
                        </a:rPr>
                        <a:t>Alpha</a:t>
                      </a:r>
                      <a:r>
                        <a:rPr lang="zh-CN" sz="2000" kern="100" dirty="0">
                          <a:effectLst/>
                        </a:rPr>
                        <a:t>通道的图像产生发光的效果</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000" kern="100" dirty="0">
                          <a:effectLst/>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2558531"/>
                  </a:ext>
                </a:extLst>
              </a:tr>
            </a:tbl>
          </a:graphicData>
        </a:graphic>
      </p:graphicFrame>
    </p:spTree>
    <p:custDataLst>
      <p:tags r:id="rId1"/>
    </p:custDataLst>
    <p:extLst>
      <p:ext uri="{BB962C8B-B14F-4D97-AF65-F5344CB8AC3E}">
        <p14:creationId xmlns:p14="http://schemas.microsoft.com/office/powerpoint/2010/main" val="16070285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90C3FF87-2D43-7A40-D23E-D853DEA0D3FD}"/>
              </a:ext>
            </a:extLst>
          </p:cNvPr>
          <p:cNvGrpSpPr/>
          <p:nvPr/>
        </p:nvGrpSpPr>
        <p:grpSpPr>
          <a:xfrm>
            <a:off x="30389" y="1064025"/>
            <a:ext cx="2165030" cy="918222"/>
            <a:chOff x="50707" y="1481511"/>
            <a:chExt cx="2165030" cy="918222"/>
          </a:xfrm>
        </p:grpSpPr>
        <p:sp>
          <p:nvSpPr>
            <p:cNvPr id="12" name="矩形: 圆角 11">
              <a:extLst>
                <a:ext uri="{FF2B5EF4-FFF2-40B4-BE49-F238E27FC236}">
                  <a16:creationId xmlns:a16="http://schemas.microsoft.com/office/drawing/2014/main" id="{78A5E587-5029-4007-6686-21170D6CCF41}"/>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8D9DBA5F-EEA6-229C-E2EC-3A40A31DD062}"/>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文字辉光效果</a:t>
              </a:r>
            </a:p>
          </p:txBody>
        </p:sp>
      </p:grpSp>
      <p:sp>
        <p:nvSpPr>
          <p:cNvPr id="21" name="等腰三角形 20">
            <a:extLst>
              <a:ext uri="{FF2B5EF4-FFF2-40B4-BE49-F238E27FC236}">
                <a16:creationId xmlns:a16="http://schemas.microsoft.com/office/drawing/2014/main" id="{1DCB0E1C-7A97-A682-E3F6-12EA8265C481}"/>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3C617ADC-1E4A-EE2F-A708-75EFCA8A6157}"/>
              </a:ext>
            </a:extLst>
          </p:cNvPr>
          <p:cNvSpPr/>
          <p:nvPr/>
        </p:nvSpPr>
        <p:spPr>
          <a:xfrm>
            <a:off x="2505789" y="291124"/>
            <a:ext cx="8985171" cy="284831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素材位置</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课堂案例——文字辉光效果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实例位置</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课堂案例——文字辉光效果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案例描述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“发光”滤镜经常用制作图像中的文字，</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Logo</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和带有</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通道的图像，使其产生发光的效果，本案例中将文字添加“发光”滤镜，使平平无奇的文字变得流光溢彩，本案例制作效果如图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11-22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文本框 23">
            <a:extLst>
              <a:ext uri="{FF2B5EF4-FFF2-40B4-BE49-F238E27FC236}">
                <a16:creationId xmlns:a16="http://schemas.microsoft.com/office/drawing/2014/main" id="{E2D3AC36-1988-F114-3060-4247961F6DBA}"/>
              </a:ext>
            </a:extLst>
          </p:cNvPr>
          <p:cNvSpPr txBox="1"/>
          <p:nvPr/>
        </p:nvSpPr>
        <p:spPr>
          <a:xfrm>
            <a:off x="2621280" y="3258179"/>
            <a:ext cx="6126480" cy="460382"/>
          </a:xfrm>
          <a:prstGeom prst="rect">
            <a:avLst/>
          </a:prstGeom>
          <a:noFill/>
        </p:spPr>
        <p:txBody>
          <a:bodyPr wrap="square">
            <a:spAutoFit/>
          </a:bodyPr>
          <a:lstStyle/>
          <a:p>
            <a:pPr algn="just">
              <a:lnSpc>
                <a:spcPct val="150000"/>
              </a:lnSpc>
            </a:pPr>
            <a:r>
              <a:rPr lang="zh-CN" altLang="zh-CN" sz="1800" b="1" kern="100" dirty="0">
                <a:effectLst/>
                <a:latin typeface="Calibri" panose="020F0502020204030204" pitchFamily="34" charset="0"/>
                <a:ea typeface="宋体" panose="02010600030101010101" pitchFamily="2" charset="-122"/>
                <a:cs typeface="宋体" panose="02010600030101010101" pitchFamily="2" charset="-122"/>
              </a:rPr>
              <a:t>难易指数 </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5" name="图片 24">
            <a:extLst>
              <a:ext uri="{FF2B5EF4-FFF2-40B4-BE49-F238E27FC236}">
                <a16:creationId xmlns:a16="http://schemas.microsoft.com/office/drawing/2014/main" id="{5A54DB9B-24F4-C8DE-62F8-B9616021B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697479" y="3837300"/>
            <a:ext cx="8732901" cy="1603380"/>
          </a:xfrm>
          <a:prstGeom prst="rect">
            <a:avLst/>
          </a:prstGeom>
          <a:noFill/>
          <a:ln>
            <a:noFill/>
          </a:ln>
        </p:spPr>
      </p:pic>
      <p:sp>
        <p:nvSpPr>
          <p:cNvPr id="27" name="文本框 26">
            <a:extLst>
              <a:ext uri="{FF2B5EF4-FFF2-40B4-BE49-F238E27FC236}">
                <a16:creationId xmlns:a16="http://schemas.microsoft.com/office/drawing/2014/main" id="{36AC9D31-0701-11A3-16FA-514FEE1F9A8E}"/>
              </a:ext>
            </a:extLst>
          </p:cNvPr>
          <p:cNvSpPr txBox="1"/>
          <p:nvPr/>
        </p:nvSpPr>
        <p:spPr>
          <a:xfrm>
            <a:off x="3935134" y="5440680"/>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11-22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518397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EE88B99C-DAA0-56ED-49CC-A197D848F238}"/>
              </a:ext>
            </a:extLst>
          </p:cNvPr>
          <p:cNvGrpSpPr/>
          <p:nvPr/>
        </p:nvGrpSpPr>
        <p:grpSpPr>
          <a:xfrm>
            <a:off x="30389" y="1064025"/>
            <a:ext cx="2165030" cy="918222"/>
            <a:chOff x="50707" y="1481511"/>
            <a:chExt cx="2165030" cy="918222"/>
          </a:xfrm>
        </p:grpSpPr>
        <p:sp>
          <p:nvSpPr>
            <p:cNvPr id="6" name="矩形: 圆角 5">
              <a:extLst>
                <a:ext uri="{FF2B5EF4-FFF2-40B4-BE49-F238E27FC236}">
                  <a16:creationId xmlns:a16="http://schemas.microsoft.com/office/drawing/2014/main" id="{3C10C1A2-2A40-FCD1-8270-55EABFA49F72}"/>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92E4E63B-AA20-7EE5-005E-474900DD30D0}"/>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文字辉光效果</a:t>
              </a:r>
            </a:p>
          </p:txBody>
        </p:sp>
      </p:grpSp>
      <p:sp>
        <p:nvSpPr>
          <p:cNvPr id="8" name="等腰三角形 7">
            <a:extLst>
              <a:ext uri="{FF2B5EF4-FFF2-40B4-BE49-F238E27FC236}">
                <a16:creationId xmlns:a16="http://schemas.microsoft.com/office/drawing/2014/main" id="{AC2290F1-E6F0-660A-58CB-32EB7B459F54}"/>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5010A6B-4CF0-0D55-A75A-94EA1FFB11C0}"/>
              </a:ext>
            </a:extLst>
          </p:cNvPr>
          <p:cNvSpPr/>
          <p:nvPr/>
        </p:nvSpPr>
        <p:spPr>
          <a:xfrm>
            <a:off x="2505789" y="701040"/>
            <a:ext cx="8969931" cy="106784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：打开学习资源中的“实例文件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课堂案例——文字辉光效果</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”文件，然后加载“文字辉光效果”合成，如图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11-23</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文本框 10">
            <a:extLst>
              <a:ext uri="{FF2B5EF4-FFF2-40B4-BE49-F238E27FC236}">
                <a16:creationId xmlns:a16="http://schemas.microsoft.com/office/drawing/2014/main" id="{B3A0EE5E-F9B3-217F-0395-8D6792E8137F}"/>
              </a:ext>
            </a:extLst>
          </p:cNvPr>
          <p:cNvSpPr txBox="1"/>
          <p:nvPr/>
        </p:nvSpPr>
        <p:spPr>
          <a:xfrm>
            <a:off x="2954199" y="18173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12" name="图片 11">
            <a:extLst>
              <a:ext uri="{FF2B5EF4-FFF2-40B4-BE49-F238E27FC236}">
                <a16:creationId xmlns:a16="http://schemas.microsoft.com/office/drawing/2014/main" id="{C9764B6C-AD8F-5D38-22AB-E8CC276149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505789" y="1982247"/>
            <a:ext cx="3548763" cy="2726913"/>
          </a:xfrm>
          <a:prstGeom prst="rect">
            <a:avLst/>
          </a:prstGeom>
          <a:noFill/>
          <a:ln>
            <a:noFill/>
          </a:ln>
        </p:spPr>
      </p:pic>
      <p:sp>
        <p:nvSpPr>
          <p:cNvPr id="21" name="文本框 20">
            <a:extLst>
              <a:ext uri="{FF2B5EF4-FFF2-40B4-BE49-F238E27FC236}">
                <a16:creationId xmlns:a16="http://schemas.microsoft.com/office/drawing/2014/main" id="{9FCAF9A5-A35F-1C9E-5821-DF3DB25C3A58}"/>
              </a:ext>
            </a:extLst>
          </p:cNvPr>
          <p:cNvSpPr txBox="1"/>
          <p:nvPr/>
        </p:nvSpPr>
        <p:spPr>
          <a:xfrm>
            <a:off x="3403799" y="4264018"/>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11-23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2" name="矩形: 圆角 21">
            <a:extLst>
              <a:ext uri="{FF2B5EF4-FFF2-40B4-BE49-F238E27FC236}">
                <a16:creationId xmlns:a16="http://schemas.microsoft.com/office/drawing/2014/main" id="{41A83C08-D823-91F0-6723-5F3038C48479}"/>
              </a:ext>
            </a:extLst>
          </p:cNvPr>
          <p:cNvSpPr/>
          <p:nvPr/>
        </p:nvSpPr>
        <p:spPr>
          <a:xfrm>
            <a:off x="2505789" y="4967194"/>
            <a:ext cx="9122331" cy="158715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：选择“发光文字”图层，然后执行“效果</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风格化</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发光”菜单命令，接着在“效果控件”面板中设置“发光阈值”为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89.0%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、“发光半径”为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23.0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、发光强度”为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11-24</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3" name="图片 22">
            <a:extLst>
              <a:ext uri="{FF2B5EF4-FFF2-40B4-BE49-F238E27FC236}">
                <a16:creationId xmlns:a16="http://schemas.microsoft.com/office/drawing/2014/main" id="{659D79B4-F336-70D2-E6A4-45C18D6A62B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990754" y="1976093"/>
            <a:ext cx="4058246" cy="2748306"/>
          </a:xfrm>
          <a:prstGeom prst="rect">
            <a:avLst/>
          </a:prstGeom>
          <a:noFill/>
          <a:ln>
            <a:noFill/>
          </a:ln>
        </p:spPr>
      </p:pic>
      <p:sp>
        <p:nvSpPr>
          <p:cNvPr id="25" name="文本框 24">
            <a:extLst>
              <a:ext uri="{FF2B5EF4-FFF2-40B4-BE49-F238E27FC236}">
                <a16:creationId xmlns:a16="http://schemas.microsoft.com/office/drawing/2014/main" id="{6FE3D3AA-9F7A-EFFA-3010-B50E94349A5C}"/>
              </a:ext>
            </a:extLst>
          </p:cNvPr>
          <p:cNvSpPr txBox="1"/>
          <p:nvPr/>
        </p:nvSpPr>
        <p:spPr>
          <a:xfrm>
            <a:off x="8382000" y="4294498"/>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11-24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5325978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9E08BEA9-E435-FE52-F1BA-C82CE878D7B4}"/>
              </a:ext>
            </a:extLst>
          </p:cNvPr>
          <p:cNvGrpSpPr/>
          <p:nvPr/>
        </p:nvGrpSpPr>
        <p:grpSpPr>
          <a:xfrm>
            <a:off x="30389" y="1064025"/>
            <a:ext cx="2165030" cy="918222"/>
            <a:chOff x="50707" y="1481511"/>
            <a:chExt cx="2165030" cy="918222"/>
          </a:xfrm>
        </p:grpSpPr>
        <p:sp>
          <p:nvSpPr>
            <p:cNvPr id="23" name="矩形: 圆角 22">
              <a:extLst>
                <a:ext uri="{FF2B5EF4-FFF2-40B4-BE49-F238E27FC236}">
                  <a16:creationId xmlns:a16="http://schemas.microsoft.com/office/drawing/2014/main" id="{D36CC888-4D80-21C6-C4FB-1CCC8A54467D}"/>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7D2CE76D-C445-B879-C9FB-3BBD765D4C72}"/>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文字辉光效果</a:t>
              </a:r>
            </a:p>
          </p:txBody>
        </p:sp>
      </p:grpSp>
      <p:sp>
        <p:nvSpPr>
          <p:cNvPr id="25" name="等腰三角形 24">
            <a:extLst>
              <a:ext uri="{FF2B5EF4-FFF2-40B4-BE49-F238E27FC236}">
                <a16:creationId xmlns:a16="http://schemas.microsoft.com/office/drawing/2014/main" id="{477F4C36-2989-04B0-2EC1-24F431CB67BD}"/>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E012C1BE-6B6E-45C5-29F9-47E35FB7C680}"/>
              </a:ext>
            </a:extLst>
          </p:cNvPr>
          <p:cNvSpPr/>
          <p:nvPr/>
        </p:nvSpPr>
        <p:spPr>
          <a:xfrm>
            <a:off x="2505789" y="701040"/>
            <a:ext cx="8969931" cy="106784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dirty="0">
                <a:solidFill>
                  <a:schemeClr val="tx1"/>
                </a:solidFill>
              </a:rPr>
              <a:t>步骤</a:t>
            </a:r>
            <a:r>
              <a:rPr lang="en-US" altLang="zh-CN" sz="2000" dirty="0">
                <a:solidFill>
                  <a:schemeClr val="tx1"/>
                </a:solidFill>
              </a:rPr>
              <a:t>03</a:t>
            </a:r>
            <a:r>
              <a:rPr lang="zh-CN" altLang="zh-CN" sz="2000" dirty="0">
                <a:solidFill>
                  <a:schemeClr val="tx1"/>
                </a:solidFill>
              </a:rPr>
              <a:t>：在“效果控件”面板中，设置“发光颜色”为</a:t>
            </a:r>
            <a:r>
              <a:rPr lang="en-US" altLang="zh-CN" sz="2000" dirty="0">
                <a:solidFill>
                  <a:schemeClr val="tx1"/>
                </a:solidFill>
              </a:rPr>
              <a:t>A</a:t>
            </a:r>
            <a:r>
              <a:rPr lang="zh-CN" altLang="zh-CN" sz="2000" dirty="0">
                <a:solidFill>
                  <a:schemeClr val="tx1"/>
                </a:solidFill>
              </a:rPr>
              <a:t>和</a:t>
            </a:r>
            <a:r>
              <a:rPr lang="en-US" altLang="zh-CN" sz="2000" dirty="0">
                <a:solidFill>
                  <a:schemeClr val="tx1"/>
                </a:solidFill>
              </a:rPr>
              <a:t>B</a:t>
            </a:r>
            <a:r>
              <a:rPr lang="zh-CN" altLang="zh-CN" sz="2000" dirty="0">
                <a:solidFill>
                  <a:schemeClr val="tx1"/>
                </a:solidFill>
              </a:rPr>
              <a:t>颜色，并将颜色</a:t>
            </a:r>
            <a:r>
              <a:rPr lang="en-US" altLang="zh-CN" sz="2000" dirty="0">
                <a:solidFill>
                  <a:schemeClr val="tx1"/>
                </a:solidFill>
              </a:rPr>
              <a:t>A</a:t>
            </a:r>
            <a:r>
              <a:rPr lang="zh-CN" altLang="zh-CN" sz="2000" dirty="0">
                <a:solidFill>
                  <a:schemeClr val="tx1"/>
                </a:solidFill>
              </a:rPr>
              <a:t>设置为红色，颜色</a:t>
            </a:r>
            <a:r>
              <a:rPr lang="en-US" altLang="zh-CN" sz="2000" dirty="0">
                <a:solidFill>
                  <a:schemeClr val="tx1"/>
                </a:solidFill>
              </a:rPr>
              <a:t>B</a:t>
            </a:r>
            <a:r>
              <a:rPr lang="zh-CN" altLang="zh-CN" sz="2000" dirty="0">
                <a:solidFill>
                  <a:schemeClr val="tx1"/>
                </a:solidFill>
              </a:rPr>
              <a:t>设置为黄色，如图</a:t>
            </a:r>
            <a:r>
              <a:rPr lang="en-US" altLang="zh-CN" sz="2000" dirty="0">
                <a:solidFill>
                  <a:schemeClr val="tx1"/>
                </a:solidFill>
              </a:rPr>
              <a:t>11-25</a:t>
            </a:r>
            <a:r>
              <a:rPr lang="zh-CN" altLang="zh-CN" sz="2000" dirty="0">
                <a:solidFill>
                  <a:schemeClr val="tx1"/>
                </a:solidFill>
              </a:rPr>
              <a:t>所示。</a:t>
            </a:r>
          </a:p>
        </p:txBody>
      </p:sp>
      <p:sp>
        <p:nvSpPr>
          <p:cNvPr id="27" name="文本框 26">
            <a:extLst>
              <a:ext uri="{FF2B5EF4-FFF2-40B4-BE49-F238E27FC236}">
                <a16:creationId xmlns:a16="http://schemas.microsoft.com/office/drawing/2014/main" id="{D3B0160E-5CF9-CC73-6866-FEA3EB4412E0}"/>
              </a:ext>
            </a:extLst>
          </p:cNvPr>
          <p:cNvSpPr txBox="1"/>
          <p:nvPr/>
        </p:nvSpPr>
        <p:spPr>
          <a:xfrm>
            <a:off x="2954199" y="18173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28" name="图片 27">
            <a:extLst>
              <a:ext uri="{FF2B5EF4-FFF2-40B4-BE49-F238E27FC236}">
                <a16:creationId xmlns:a16="http://schemas.microsoft.com/office/drawing/2014/main" id="{349E8E57-0B2E-911E-E09D-37071D4EEC0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954199" y="1899220"/>
            <a:ext cx="3491097" cy="2627060"/>
          </a:xfrm>
          <a:prstGeom prst="rect">
            <a:avLst/>
          </a:prstGeom>
          <a:noFill/>
          <a:ln>
            <a:noFill/>
          </a:ln>
        </p:spPr>
      </p:pic>
      <p:sp>
        <p:nvSpPr>
          <p:cNvPr id="30" name="文本框 29">
            <a:extLst>
              <a:ext uri="{FF2B5EF4-FFF2-40B4-BE49-F238E27FC236}">
                <a16:creationId xmlns:a16="http://schemas.microsoft.com/office/drawing/2014/main" id="{F584ED32-C2BA-5AF7-ABFB-75312702EEF5}"/>
              </a:ext>
            </a:extLst>
          </p:cNvPr>
          <p:cNvSpPr txBox="1"/>
          <p:nvPr/>
        </p:nvSpPr>
        <p:spPr>
          <a:xfrm>
            <a:off x="3916680" y="4065898"/>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11-25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1" name="矩形: 圆角 30">
            <a:extLst>
              <a:ext uri="{FF2B5EF4-FFF2-40B4-BE49-F238E27FC236}">
                <a16:creationId xmlns:a16="http://schemas.microsoft.com/office/drawing/2014/main" id="{D1131D37-8651-2262-A926-85378EA03BB4}"/>
              </a:ext>
            </a:extLst>
          </p:cNvPr>
          <p:cNvSpPr/>
          <p:nvPr/>
        </p:nvSpPr>
        <p:spPr>
          <a:xfrm>
            <a:off x="2505790" y="4656613"/>
            <a:ext cx="6126480" cy="64690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04</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：输出并渲染，最终效果如图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11-26</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2" name="图片 31">
            <a:extLst>
              <a:ext uri="{FF2B5EF4-FFF2-40B4-BE49-F238E27FC236}">
                <a16:creationId xmlns:a16="http://schemas.microsoft.com/office/drawing/2014/main" id="{4E353ACE-FA11-8E63-FEA6-0F9B6F997DD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2794715" y="5433853"/>
            <a:ext cx="6857788" cy="1259105"/>
          </a:xfrm>
          <a:prstGeom prst="rect">
            <a:avLst/>
          </a:prstGeom>
          <a:noFill/>
          <a:ln>
            <a:noFill/>
          </a:ln>
        </p:spPr>
      </p:pic>
      <p:sp>
        <p:nvSpPr>
          <p:cNvPr id="34" name="文本框 33">
            <a:extLst>
              <a:ext uri="{FF2B5EF4-FFF2-40B4-BE49-F238E27FC236}">
                <a16:creationId xmlns:a16="http://schemas.microsoft.com/office/drawing/2014/main" id="{F5B63B50-4219-94C9-C587-473D535F469C}"/>
              </a:ext>
            </a:extLst>
          </p:cNvPr>
          <p:cNvSpPr txBox="1"/>
          <p:nvPr/>
        </p:nvSpPr>
        <p:spPr>
          <a:xfrm>
            <a:off x="6990754" y="6232576"/>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11-26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93197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9C64E2BC-4C52-BAB7-A6F8-F985AE403EC1}"/>
              </a:ext>
            </a:extLst>
          </p:cNvPr>
          <p:cNvGrpSpPr/>
          <p:nvPr/>
        </p:nvGrpSpPr>
        <p:grpSpPr>
          <a:xfrm>
            <a:off x="-40510" y="1064025"/>
            <a:ext cx="2235929" cy="918222"/>
            <a:chOff x="-20192" y="1481511"/>
            <a:chExt cx="2235929" cy="918222"/>
          </a:xfrm>
        </p:grpSpPr>
        <p:sp>
          <p:nvSpPr>
            <p:cNvPr id="7" name="矩形: 圆角 6">
              <a:extLst>
                <a:ext uri="{FF2B5EF4-FFF2-40B4-BE49-F238E27FC236}">
                  <a16:creationId xmlns:a16="http://schemas.microsoft.com/office/drawing/2014/main" id="{81F7B75D-5969-488C-F2B1-274C9404C8F4}"/>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D596C8C2-3802-CD16-F3B6-3C52E3076413}"/>
                </a:ext>
              </a:extLst>
            </p:cNvPr>
            <p:cNvSpPr txBox="1"/>
            <p:nvPr/>
          </p:nvSpPr>
          <p:spPr>
            <a:xfrm>
              <a:off x="-20192" y="1709789"/>
              <a:ext cx="2064281" cy="461665"/>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“发光”滤镜</a:t>
              </a:r>
              <a:endParaRPr lang="zh-CN" altLang="en-US" sz="3200" b="1" dirty="0">
                <a:solidFill>
                  <a:schemeClr val="bg1"/>
                </a:solidFill>
              </a:endParaRPr>
            </a:p>
          </p:txBody>
        </p:sp>
      </p:grpSp>
      <p:sp>
        <p:nvSpPr>
          <p:cNvPr id="9" name="等腰三角形 8">
            <a:extLst>
              <a:ext uri="{FF2B5EF4-FFF2-40B4-BE49-F238E27FC236}">
                <a16:creationId xmlns:a16="http://schemas.microsoft.com/office/drawing/2014/main" id="{59082986-B6C0-70E6-7375-5E5E55E5F0A5}"/>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E4669C4A-F450-FF8A-7410-ED83885D551A}"/>
              </a:ext>
            </a:extLst>
          </p:cNvPr>
          <p:cNvSpPr/>
          <p:nvPr/>
        </p:nvSpPr>
        <p:spPr>
          <a:xfrm>
            <a:off x="2505789" y="731520"/>
            <a:ext cx="8573691" cy="158496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“发光”滤镜经常用制作图像中的文字，</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Logo</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和带有</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通道的图像，使其产生发光的效果。选择要添加效果的图层，然后执行“效果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风格化</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发光”菜单命令，接着在“效果控件”面板中展开“发光”滤镜的参数，如图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11-27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a:extLst>
              <a:ext uri="{FF2B5EF4-FFF2-40B4-BE49-F238E27FC236}">
                <a16:creationId xmlns:a16="http://schemas.microsoft.com/office/drawing/2014/main" id="{80594734-07FB-E79A-C8C9-B5B5AAF58EF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970530" y="2534920"/>
            <a:ext cx="3594378" cy="3972560"/>
          </a:xfrm>
          <a:prstGeom prst="rect">
            <a:avLst/>
          </a:prstGeom>
          <a:noFill/>
          <a:ln>
            <a:noFill/>
          </a:ln>
        </p:spPr>
      </p:pic>
      <p:sp>
        <p:nvSpPr>
          <p:cNvPr id="21" name="文本框 20">
            <a:extLst>
              <a:ext uri="{FF2B5EF4-FFF2-40B4-BE49-F238E27FC236}">
                <a16:creationId xmlns:a16="http://schemas.microsoft.com/office/drawing/2014/main" id="{5B0366A9-919F-0697-E86A-A2FA1A35B876}"/>
              </a:ext>
            </a:extLst>
          </p:cNvPr>
          <p:cNvSpPr txBox="1"/>
          <p:nvPr/>
        </p:nvSpPr>
        <p:spPr>
          <a:xfrm>
            <a:off x="3977640" y="6047098"/>
            <a:ext cx="61569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11-27</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1173765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7E7E1D7-5636-E549-E2EE-FF5E6D5F1498}"/>
              </a:ext>
            </a:extLst>
          </p:cNvPr>
          <p:cNvSpPr txBox="1"/>
          <p:nvPr/>
        </p:nvSpPr>
        <p:spPr>
          <a:xfrm>
            <a:off x="2954199" y="395094"/>
            <a:ext cx="1605280" cy="521970"/>
          </a:xfrm>
          <a:prstGeom prst="rect">
            <a:avLst/>
          </a:prstGeom>
          <a:noFill/>
        </p:spPr>
        <p:txBody>
          <a:bodyPr wrap="none" rtlCol="0">
            <a:spAutoFit/>
          </a:bodyPr>
          <a:lstStyle/>
          <a:p>
            <a:r>
              <a:rPr lang="zh-CN" altLang="en-US" sz="2800" b="1" dirty="0">
                <a:solidFill>
                  <a:schemeClr val="accent1"/>
                </a:solidFill>
              </a:rPr>
              <a:t>参数详解</a:t>
            </a:r>
          </a:p>
        </p:txBody>
      </p:sp>
      <p:grpSp>
        <p:nvGrpSpPr>
          <p:cNvPr id="3" name="组合 2">
            <a:extLst>
              <a:ext uri="{FF2B5EF4-FFF2-40B4-BE49-F238E27FC236}">
                <a16:creationId xmlns:a16="http://schemas.microsoft.com/office/drawing/2014/main" id="{767B3566-33C1-921B-E929-4335AF96C961}"/>
              </a:ext>
            </a:extLst>
          </p:cNvPr>
          <p:cNvGrpSpPr/>
          <p:nvPr/>
        </p:nvGrpSpPr>
        <p:grpSpPr>
          <a:xfrm>
            <a:off x="-40510" y="1064025"/>
            <a:ext cx="2235929" cy="918222"/>
            <a:chOff x="-20192" y="1481511"/>
            <a:chExt cx="2235929" cy="918222"/>
          </a:xfrm>
        </p:grpSpPr>
        <p:sp>
          <p:nvSpPr>
            <p:cNvPr id="6" name="矩形: 圆角 5">
              <a:extLst>
                <a:ext uri="{FF2B5EF4-FFF2-40B4-BE49-F238E27FC236}">
                  <a16:creationId xmlns:a16="http://schemas.microsoft.com/office/drawing/2014/main" id="{DD2FDA0E-61FA-69B6-6D02-CBEAB663F835}"/>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2221552-FCF4-17BC-1783-CB6B6527C90B}"/>
                </a:ext>
              </a:extLst>
            </p:cNvPr>
            <p:cNvSpPr txBox="1"/>
            <p:nvPr/>
          </p:nvSpPr>
          <p:spPr>
            <a:xfrm>
              <a:off x="-20192" y="1709789"/>
              <a:ext cx="2064281" cy="461665"/>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“发光”滤镜</a:t>
              </a:r>
              <a:endParaRPr lang="zh-CN" altLang="en-US" sz="3200" b="1" dirty="0">
                <a:solidFill>
                  <a:schemeClr val="bg1"/>
                </a:solidFill>
              </a:endParaRPr>
            </a:p>
          </p:txBody>
        </p:sp>
      </p:grpSp>
      <p:sp>
        <p:nvSpPr>
          <p:cNvPr id="11" name="等腰三角形 10">
            <a:extLst>
              <a:ext uri="{FF2B5EF4-FFF2-40B4-BE49-F238E27FC236}">
                <a16:creationId xmlns:a16="http://schemas.microsoft.com/office/drawing/2014/main" id="{BEF53A2B-DA61-113C-0DBC-BBA655ED00F9}"/>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61F3C26D-67BC-93CF-D4A1-67BEF67DFE27}"/>
              </a:ext>
            </a:extLst>
          </p:cNvPr>
          <p:cNvSpPr/>
          <p:nvPr/>
        </p:nvSpPr>
        <p:spPr>
          <a:xfrm>
            <a:off x="2505790" y="1064025"/>
            <a:ext cx="5114210" cy="91822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发光基于：设置光晕基于的通道，有两种类型，如图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11-28</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0" name="图片 19">
            <a:extLst>
              <a:ext uri="{FF2B5EF4-FFF2-40B4-BE49-F238E27FC236}">
                <a16:creationId xmlns:a16="http://schemas.microsoft.com/office/drawing/2014/main" id="{15FECBF1-E6CA-C94A-D24F-339DECC1AE6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724088" y="921344"/>
            <a:ext cx="4252212" cy="1105575"/>
          </a:xfrm>
          <a:prstGeom prst="rect">
            <a:avLst/>
          </a:prstGeom>
          <a:noFill/>
          <a:ln>
            <a:noFill/>
          </a:ln>
        </p:spPr>
      </p:pic>
      <p:sp>
        <p:nvSpPr>
          <p:cNvPr id="22" name="文本框 21">
            <a:extLst>
              <a:ext uri="{FF2B5EF4-FFF2-40B4-BE49-F238E27FC236}">
                <a16:creationId xmlns:a16="http://schemas.microsoft.com/office/drawing/2014/main" id="{4B86DB8B-4195-4FC8-3C89-7A7431A9742F}"/>
              </a:ext>
            </a:extLst>
          </p:cNvPr>
          <p:cNvSpPr txBox="1"/>
          <p:nvPr/>
        </p:nvSpPr>
        <p:spPr>
          <a:xfrm>
            <a:off x="5017175" y="1965959"/>
            <a:ext cx="61569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11-28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3" name="矩形: 圆角 22">
            <a:extLst>
              <a:ext uri="{FF2B5EF4-FFF2-40B4-BE49-F238E27FC236}">
                <a16:creationId xmlns:a16="http://schemas.microsoft.com/office/drawing/2014/main" id="{5E49789F-8921-37CB-774F-06DC1A74D80C}"/>
              </a:ext>
            </a:extLst>
          </p:cNvPr>
          <p:cNvSpPr/>
          <p:nvPr/>
        </p:nvSpPr>
        <p:spPr>
          <a:xfrm>
            <a:off x="2505790" y="2442628"/>
            <a:ext cx="4870370" cy="376005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通道：基于</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通道的信息产生光晕。</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颜色通道：基于颜色通道的信息产生光晕。</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·发光阈值：光晕的容差值。</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·发光半径：光晕的半径大小。</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·发光强度：光晕发光的强度值。</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·合成原始项目：源图层与光晕合成的位置顺序，有</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种类型，如图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11-29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4" name="图片 23">
            <a:extLst>
              <a:ext uri="{FF2B5EF4-FFF2-40B4-BE49-F238E27FC236}">
                <a16:creationId xmlns:a16="http://schemas.microsoft.com/office/drawing/2014/main" id="{E4C4BAC2-4649-CF52-E108-0ED45CBB99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663128" y="3043150"/>
            <a:ext cx="4252212" cy="1154522"/>
          </a:xfrm>
          <a:prstGeom prst="rect">
            <a:avLst/>
          </a:prstGeom>
          <a:noFill/>
          <a:ln>
            <a:noFill/>
          </a:ln>
        </p:spPr>
      </p:pic>
      <p:sp>
        <p:nvSpPr>
          <p:cNvPr id="26" name="文本框 25">
            <a:extLst>
              <a:ext uri="{FF2B5EF4-FFF2-40B4-BE49-F238E27FC236}">
                <a16:creationId xmlns:a16="http://schemas.microsoft.com/office/drawing/2014/main" id="{C34A1279-F7F4-7B79-8F92-0B57901541A7}"/>
              </a:ext>
            </a:extLst>
          </p:cNvPr>
          <p:cNvSpPr txBox="1"/>
          <p:nvPr/>
        </p:nvSpPr>
        <p:spPr>
          <a:xfrm>
            <a:off x="5035630" y="4092462"/>
            <a:ext cx="61569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11-29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2267511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FBA8367-5A49-E58B-2C75-4E0572438731}"/>
              </a:ext>
            </a:extLst>
          </p:cNvPr>
          <p:cNvSpPr txBox="1"/>
          <p:nvPr/>
        </p:nvSpPr>
        <p:spPr>
          <a:xfrm>
            <a:off x="2954199" y="90294"/>
            <a:ext cx="1605280" cy="521970"/>
          </a:xfrm>
          <a:prstGeom prst="rect">
            <a:avLst/>
          </a:prstGeom>
          <a:noFill/>
        </p:spPr>
        <p:txBody>
          <a:bodyPr wrap="none" rtlCol="0">
            <a:spAutoFit/>
          </a:bodyPr>
          <a:lstStyle/>
          <a:p>
            <a:r>
              <a:rPr lang="zh-CN" altLang="en-US" sz="2800" b="1" dirty="0">
                <a:solidFill>
                  <a:schemeClr val="accent1"/>
                </a:solidFill>
              </a:rPr>
              <a:t>参数详解</a:t>
            </a:r>
          </a:p>
        </p:txBody>
      </p:sp>
      <p:grpSp>
        <p:nvGrpSpPr>
          <p:cNvPr id="20" name="组合 19">
            <a:extLst>
              <a:ext uri="{FF2B5EF4-FFF2-40B4-BE49-F238E27FC236}">
                <a16:creationId xmlns:a16="http://schemas.microsoft.com/office/drawing/2014/main" id="{7E1C3735-8CB8-8204-A030-03B38DC84F05}"/>
              </a:ext>
            </a:extLst>
          </p:cNvPr>
          <p:cNvGrpSpPr/>
          <p:nvPr/>
        </p:nvGrpSpPr>
        <p:grpSpPr>
          <a:xfrm>
            <a:off x="-40510" y="1064025"/>
            <a:ext cx="2235929" cy="918222"/>
            <a:chOff x="-20192" y="1481511"/>
            <a:chExt cx="2235929" cy="918222"/>
          </a:xfrm>
        </p:grpSpPr>
        <p:sp>
          <p:nvSpPr>
            <p:cNvPr id="21" name="矩形: 圆角 20">
              <a:extLst>
                <a:ext uri="{FF2B5EF4-FFF2-40B4-BE49-F238E27FC236}">
                  <a16:creationId xmlns:a16="http://schemas.microsoft.com/office/drawing/2014/main" id="{5AD460F0-A71D-433E-C625-C8536E0E0ACB}"/>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3CE4DCAF-620B-95A8-C112-4C060DF32A40}"/>
                </a:ext>
              </a:extLst>
            </p:cNvPr>
            <p:cNvSpPr txBox="1"/>
            <p:nvPr/>
          </p:nvSpPr>
          <p:spPr>
            <a:xfrm>
              <a:off x="-20192" y="1709789"/>
              <a:ext cx="2064281" cy="461665"/>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“发光”滤镜</a:t>
              </a:r>
              <a:endParaRPr lang="zh-CN" altLang="en-US" sz="3200" b="1" dirty="0">
                <a:solidFill>
                  <a:schemeClr val="bg1"/>
                </a:solidFill>
              </a:endParaRPr>
            </a:p>
          </p:txBody>
        </p:sp>
      </p:grpSp>
      <p:sp>
        <p:nvSpPr>
          <p:cNvPr id="23" name="等腰三角形 22">
            <a:extLst>
              <a:ext uri="{FF2B5EF4-FFF2-40B4-BE49-F238E27FC236}">
                <a16:creationId xmlns:a16="http://schemas.microsoft.com/office/drawing/2014/main" id="{96019232-706D-DA1E-7AAD-753D738AB21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BCBA24E7-6847-BEA6-A8E2-309897E5C6EC}"/>
              </a:ext>
            </a:extLst>
          </p:cNvPr>
          <p:cNvSpPr/>
          <p:nvPr/>
        </p:nvSpPr>
        <p:spPr>
          <a:xfrm>
            <a:off x="2505790" y="576344"/>
            <a:ext cx="5042495" cy="218209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·顶端：源图层颜色信息在光晕的上面。</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·后面：源图层颜色信息在光晕的后面。</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·无：将光晕从源图层中分离开来。</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·发光操作：设置发光的模式，类似于层模式的选择。</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·发光颜色：设置光晕颜色的控制方式，有</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种类型，如图</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11-30</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5" name="图片 24">
            <a:extLst>
              <a:ext uri="{FF2B5EF4-FFF2-40B4-BE49-F238E27FC236}">
                <a16:creationId xmlns:a16="http://schemas.microsoft.com/office/drawing/2014/main" id="{622AAC7B-1020-F07F-3C60-585C2B7766E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754568" y="840863"/>
            <a:ext cx="4389095" cy="1192855"/>
          </a:xfrm>
          <a:prstGeom prst="rect">
            <a:avLst/>
          </a:prstGeom>
          <a:noFill/>
          <a:ln>
            <a:noFill/>
          </a:ln>
        </p:spPr>
      </p:pic>
      <p:sp>
        <p:nvSpPr>
          <p:cNvPr id="27" name="文本框 26">
            <a:extLst>
              <a:ext uri="{FF2B5EF4-FFF2-40B4-BE49-F238E27FC236}">
                <a16:creationId xmlns:a16="http://schemas.microsoft.com/office/drawing/2014/main" id="{A8A6623B-F228-CF9A-44C4-A159A231581C}"/>
              </a:ext>
            </a:extLst>
          </p:cNvPr>
          <p:cNvSpPr txBox="1"/>
          <p:nvPr/>
        </p:nvSpPr>
        <p:spPr>
          <a:xfrm>
            <a:off x="5040035" y="2043528"/>
            <a:ext cx="61569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11-30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8" name="矩形: 圆角 27">
            <a:extLst>
              <a:ext uri="{FF2B5EF4-FFF2-40B4-BE49-F238E27FC236}">
                <a16:creationId xmlns:a16="http://schemas.microsoft.com/office/drawing/2014/main" id="{B53F360B-6E8D-8971-95D7-9BD88C272927}"/>
              </a:ext>
            </a:extLst>
          </p:cNvPr>
          <p:cNvSpPr/>
          <p:nvPr/>
        </p:nvSpPr>
        <p:spPr>
          <a:xfrm>
            <a:off x="2493142" y="2804160"/>
            <a:ext cx="8397215" cy="394830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·原始颜色：光晕的颜色信息来源于图像自身的颜色</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颜色：光晕的颜色信息来源于自定义的</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的颜色</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·任意映射：光晕的颜色信息来源于任意图像。</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·颜色循环：“发光颜色”为“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颜色”时，控制</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两种颜色间过渡曲线的形状，</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·颜色循环：设置光晕颜色循环的次数</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·色彩相位：设置光晕的色彩相位。</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中点：设置颜色</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的中点百分比。</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：设置颜色</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的颜色。</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：设置颜色</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的颜色。</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·发光维度：设置光晕作用的方向。</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9165352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F018D65-3C6B-E7CD-DAB8-54915ADB5691}"/>
              </a:ext>
            </a:extLst>
          </p:cNvPr>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3" name="直接连接符 2">
            <a:extLst>
              <a:ext uri="{FF2B5EF4-FFF2-40B4-BE49-F238E27FC236}">
                <a16:creationId xmlns:a16="http://schemas.microsoft.com/office/drawing/2014/main" id="{3F0C4F90-FC9E-BE5D-A783-27971436EAE4}"/>
              </a:ext>
            </a:extLst>
          </p:cNvPr>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780B6259-9FF2-801C-FFF0-A1A0C48A04D5}"/>
              </a:ext>
            </a:extLst>
          </p:cNvPr>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EEA4385F-112C-AF9E-A0B3-EE1CD63C70E4}"/>
              </a:ext>
            </a:extLst>
          </p:cNvPr>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40CCBC8D-AAF1-0DC5-3364-53DE0965F77C}"/>
              </a:ext>
            </a:extLst>
          </p:cNvPr>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3</a:t>
            </a:r>
            <a:endParaRPr lang="zh-CN" altLang="en-US" sz="2400" b="1" dirty="0">
              <a:solidFill>
                <a:schemeClr val="bg1"/>
              </a:solidFill>
            </a:endParaRPr>
          </a:p>
        </p:txBody>
      </p:sp>
      <p:sp>
        <p:nvSpPr>
          <p:cNvPr id="7" name="文本框 6">
            <a:extLst>
              <a:ext uri="{FF2B5EF4-FFF2-40B4-BE49-F238E27FC236}">
                <a16:creationId xmlns:a16="http://schemas.microsoft.com/office/drawing/2014/main" id="{39C4963F-6147-E38F-9F9F-6C41CEE7B02A}"/>
              </a:ext>
            </a:extLst>
          </p:cNvPr>
          <p:cNvSpPr txBox="1"/>
          <p:nvPr/>
        </p:nvSpPr>
        <p:spPr>
          <a:xfrm>
            <a:off x="2909873" y="3013502"/>
            <a:ext cx="6372258" cy="830997"/>
          </a:xfrm>
          <a:prstGeom prst="rect">
            <a:avLst/>
          </a:prstGeom>
          <a:noFill/>
        </p:spPr>
        <p:txBody>
          <a:bodyPr wrap="none" rtlCol="0">
            <a:spAutoFit/>
          </a:bodyPr>
          <a:lstStyle/>
          <a:p>
            <a:pPr algn="ctr"/>
            <a:r>
              <a:rPr lang="zh-CN" altLang="zh-CN" sz="48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“模糊和锐化”滤镜组</a:t>
            </a:r>
            <a:endParaRPr lang="zh-CN" altLang="en-US" sz="49600" b="1" dirty="0">
              <a:solidFill>
                <a:schemeClr val="bg1"/>
              </a:solidFill>
              <a:latin typeface="微软雅黑" panose="020B0503020204020204" pitchFamily="34" charset="-122"/>
              <a:ea typeface="微软雅黑" panose="020B0503020204020204" pitchFamily="34" charset="-122"/>
            </a:endParaRPr>
          </a:p>
        </p:txBody>
      </p:sp>
      <p:sp>
        <p:nvSpPr>
          <p:cNvPr id="8" name="bound_75435">
            <a:extLst>
              <a:ext uri="{FF2B5EF4-FFF2-40B4-BE49-F238E27FC236}">
                <a16:creationId xmlns:a16="http://schemas.microsoft.com/office/drawing/2014/main" id="{47DD7287-BCEA-2834-FFCB-75FA16F89D68}"/>
              </a:ext>
            </a:extLst>
          </p:cNvPr>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07913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D1E083A3-1D1A-B158-E463-21D0BC7A23DF}"/>
              </a:ext>
            </a:extLst>
          </p:cNvPr>
          <p:cNvGrpSpPr/>
          <p:nvPr/>
        </p:nvGrpSpPr>
        <p:grpSpPr>
          <a:xfrm>
            <a:off x="454520" y="835438"/>
            <a:ext cx="1954023" cy="588318"/>
            <a:chOff x="454520" y="256318"/>
            <a:chExt cx="1954023" cy="588318"/>
          </a:xfrm>
        </p:grpSpPr>
        <p:sp>
          <p:nvSpPr>
            <p:cNvPr id="6" name="矩形: 圆角 5">
              <a:extLst>
                <a:ext uri="{FF2B5EF4-FFF2-40B4-BE49-F238E27FC236}">
                  <a16:creationId xmlns:a16="http://schemas.microsoft.com/office/drawing/2014/main" id="{E5D935A0-0D52-7D43-D4CD-0FFC649BBF75}"/>
                </a:ext>
              </a:extLst>
            </p:cNvPr>
            <p:cNvSpPr/>
            <p:nvPr/>
          </p:nvSpPr>
          <p:spPr>
            <a:xfrm>
              <a:off x="454520" y="256318"/>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AB063D91-CF98-4FE3-F4D6-826282A0808B}"/>
                </a:ext>
              </a:extLst>
            </p:cNvPr>
            <p:cNvSpPr txBox="1"/>
            <p:nvPr/>
          </p:nvSpPr>
          <p:spPr>
            <a:xfrm>
              <a:off x="461659" y="319644"/>
              <a:ext cx="1415773"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11" name="等腰三角形 10">
              <a:extLst>
                <a:ext uri="{FF2B5EF4-FFF2-40B4-BE49-F238E27FC236}">
                  <a16:creationId xmlns:a16="http://schemas.microsoft.com/office/drawing/2014/main" id="{ABBE8582-61B8-D50F-B175-447BC42EED6C}"/>
                </a:ext>
              </a:extLst>
            </p:cNvPr>
            <p:cNvSpPr/>
            <p:nvPr/>
          </p:nvSpPr>
          <p:spPr>
            <a:xfrm rot="16200000">
              <a:off x="2242201" y="43143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a:extLst>
              <a:ext uri="{FF2B5EF4-FFF2-40B4-BE49-F238E27FC236}">
                <a16:creationId xmlns:a16="http://schemas.microsoft.com/office/drawing/2014/main" id="{99A16B2D-8073-BB40-8A3A-526702D13CE4}"/>
              </a:ext>
            </a:extLst>
          </p:cNvPr>
          <p:cNvSpPr/>
          <p:nvPr/>
        </p:nvSpPr>
        <p:spPr>
          <a:xfrm>
            <a:off x="3156189" y="334771"/>
            <a:ext cx="7999491" cy="2134107"/>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defRPr/>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模糊是滤镜使用最常用的效果之一，通过模拟画面的视觉中心、营造虚实结合的效果，在镜头视觉效果上产生主次对比、强弱区分，也便于对纵深空间的营造。对于相对粗糙的画面，经过模糊处理后也可以变向提升画面的质量。本节主要介绍“模糊和锐化”滤镜组中的“快速方框模糊”、“摄像机镜头模糊”、“径向模糊”滤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íṩļïḓê">
            <a:extLst>
              <a:ext uri="{FF2B5EF4-FFF2-40B4-BE49-F238E27FC236}">
                <a16:creationId xmlns:a16="http://schemas.microsoft.com/office/drawing/2014/main" id="{4116D4F7-0DC2-3D8B-721C-E76E69F773F6}"/>
              </a:ext>
            </a:extLst>
          </p:cNvPr>
          <p:cNvSpPr/>
          <p:nvPr/>
        </p:nvSpPr>
        <p:spPr bwMode="auto">
          <a:xfrm>
            <a:off x="3156189" y="2606040"/>
            <a:ext cx="8208771" cy="772775"/>
          </a:xfrm>
          <a:prstGeom prst="rect">
            <a:avLst/>
          </a:prstGeom>
          <a:solidFill>
            <a:schemeClr val="accent1"/>
          </a:solidFill>
          <a:ln w="38100">
            <a:noFill/>
          </a:ln>
        </p:spPr>
        <p:txBody>
          <a:bodyPr wrap="square" anchor="t">
            <a:noAutofit/>
          </a:bodyPr>
          <a:lstStyle/>
          <a:p>
            <a:pPr algn="ctr">
              <a:lnSpc>
                <a:spcPct val="130000"/>
              </a:lnSpc>
            </a:pPr>
            <a:r>
              <a:rPr lang="zh-CN" altLang="en-US" sz="2400" b="1" dirty="0">
                <a:solidFill>
                  <a:schemeClr val="bg1"/>
                </a:solidFill>
              </a:rPr>
              <a:t>本节知识导图</a:t>
            </a:r>
          </a:p>
        </p:txBody>
      </p:sp>
      <p:graphicFrame>
        <p:nvGraphicFramePr>
          <p:cNvPr id="22" name="表格 21">
            <a:extLst>
              <a:ext uri="{FF2B5EF4-FFF2-40B4-BE49-F238E27FC236}">
                <a16:creationId xmlns:a16="http://schemas.microsoft.com/office/drawing/2014/main" id="{DD317FDF-AEFA-71A4-64B6-F49D4444409C}"/>
              </a:ext>
            </a:extLst>
          </p:cNvPr>
          <p:cNvGraphicFramePr>
            <a:graphicFrameLocks noGrp="1"/>
          </p:cNvGraphicFramePr>
          <p:nvPr>
            <p:extLst>
              <p:ext uri="{D42A27DB-BD31-4B8C-83A1-F6EECF244321}">
                <p14:modId xmlns:p14="http://schemas.microsoft.com/office/powerpoint/2010/main" val="527387225"/>
              </p:ext>
            </p:extLst>
          </p:nvPr>
        </p:nvGraphicFramePr>
        <p:xfrm>
          <a:off x="3156189" y="3378814"/>
          <a:ext cx="8208770" cy="2717185"/>
        </p:xfrm>
        <a:graphic>
          <a:graphicData uri="http://schemas.openxmlformats.org/drawingml/2006/table">
            <a:tbl>
              <a:tblPr firstRow="1" firstCol="1" bandRow="1">
                <a:tableStyleId>{5C22544A-7EE6-4342-B048-85BDC9FD1C3A}</a:tableStyleId>
              </a:tblPr>
              <a:tblGrid>
                <a:gridCol w="2522737">
                  <a:extLst>
                    <a:ext uri="{9D8B030D-6E8A-4147-A177-3AD203B41FA5}">
                      <a16:colId xmlns:a16="http://schemas.microsoft.com/office/drawing/2014/main" val="574927809"/>
                    </a:ext>
                  </a:extLst>
                </a:gridCol>
                <a:gridCol w="3568821">
                  <a:extLst>
                    <a:ext uri="{9D8B030D-6E8A-4147-A177-3AD203B41FA5}">
                      <a16:colId xmlns:a16="http://schemas.microsoft.com/office/drawing/2014/main" val="1122816740"/>
                    </a:ext>
                  </a:extLst>
                </a:gridCol>
                <a:gridCol w="2117212">
                  <a:extLst>
                    <a:ext uri="{9D8B030D-6E8A-4147-A177-3AD203B41FA5}">
                      <a16:colId xmlns:a16="http://schemas.microsoft.com/office/drawing/2014/main" val="1013983977"/>
                    </a:ext>
                  </a:extLst>
                </a:gridCol>
              </a:tblGrid>
              <a:tr h="502681">
                <a:tc>
                  <a:txBody>
                    <a:bodyPr/>
                    <a:lstStyle/>
                    <a:p>
                      <a:pPr algn="ctr">
                        <a:lnSpc>
                          <a:spcPct val="150000"/>
                        </a:lnSpc>
                      </a:pPr>
                      <a:r>
                        <a:rPr lang="zh-CN" sz="1600" kern="100" dirty="0">
                          <a:effectLst/>
                        </a:rPr>
                        <a:t>名称</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1600" kern="100">
                          <a:effectLst/>
                        </a:rPr>
                        <a:t>作用</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1600" kern="100">
                          <a:effectLst/>
                        </a:rPr>
                        <a:t>重要程度</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69802373"/>
                  </a:ext>
                </a:extLst>
              </a:tr>
              <a:tr h="574577">
                <a:tc>
                  <a:txBody>
                    <a:bodyPr/>
                    <a:lstStyle/>
                    <a:p>
                      <a:pPr algn="ctr">
                        <a:lnSpc>
                          <a:spcPct val="150000"/>
                        </a:lnSpc>
                      </a:pPr>
                      <a:r>
                        <a:rPr lang="zh-CN" sz="1600" kern="100" dirty="0">
                          <a:effectLst/>
                        </a:rPr>
                        <a:t>“快速方框模糊”滤镜</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1600" kern="100">
                          <a:effectLst/>
                        </a:rPr>
                        <a:t>模糊和柔和图像，去除画面中的杂点</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20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10465736"/>
                  </a:ext>
                </a:extLst>
              </a:tr>
              <a:tr h="574577">
                <a:tc>
                  <a:txBody>
                    <a:bodyPr/>
                    <a:lstStyle/>
                    <a:p>
                      <a:pPr algn="ctr">
                        <a:lnSpc>
                          <a:spcPct val="150000"/>
                        </a:lnSpc>
                      </a:pPr>
                      <a:r>
                        <a:rPr lang="zh-CN" sz="1600" kern="100" dirty="0">
                          <a:effectLst/>
                        </a:rPr>
                        <a:t>“摄像机镜头模糊”滤镜</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1600" kern="100" dirty="0">
                          <a:effectLst/>
                        </a:rPr>
                        <a:t>模拟画面的景深效果</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20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21966173"/>
                  </a:ext>
                </a:extLst>
              </a:tr>
              <a:tr h="1065350">
                <a:tc>
                  <a:txBody>
                    <a:bodyPr/>
                    <a:lstStyle/>
                    <a:p>
                      <a:pPr algn="ctr">
                        <a:lnSpc>
                          <a:spcPct val="150000"/>
                        </a:lnSpc>
                      </a:pPr>
                      <a:r>
                        <a:rPr lang="zh-CN" sz="1600" kern="100">
                          <a:effectLst/>
                        </a:rPr>
                        <a:t>“径向模糊”滤镜</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1600" kern="100" dirty="0">
                          <a:effectLst/>
                        </a:rPr>
                        <a:t>围绕自定义的一个点产生模糊效果，常用于模拟镜头的推拉和旋转效果</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2000" kern="100" dirty="0">
                          <a:effectLst/>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45287024"/>
                  </a:ext>
                </a:extLst>
              </a:tr>
            </a:tbl>
          </a:graphicData>
        </a:graphic>
      </p:graphicFrame>
    </p:spTree>
    <p:custDataLst>
      <p:tags r:id="rId1"/>
    </p:custDataLst>
    <p:extLst>
      <p:ext uri="{BB962C8B-B14F-4D97-AF65-F5344CB8AC3E}">
        <p14:creationId xmlns:p14="http://schemas.microsoft.com/office/powerpoint/2010/main" val="14240130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16CC293D-9ECE-AF9D-EE6A-2939A5D23479}"/>
              </a:ext>
            </a:extLst>
          </p:cNvPr>
          <p:cNvGrpSpPr/>
          <p:nvPr/>
        </p:nvGrpSpPr>
        <p:grpSpPr>
          <a:xfrm>
            <a:off x="30389" y="1064025"/>
            <a:ext cx="2165030" cy="918222"/>
            <a:chOff x="50707" y="1481511"/>
            <a:chExt cx="2165030" cy="918222"/>
          </a:xfrm>
        </p:grpSpPr>
        <p:sp>
          <p:nvSpPr>
            <p:cNvPr id="4" name="矩形: 圆角 3">
              <a:extLst>
                <a:ext uri="{FF2B5EF4-FFF2-40B4-BE49-F238E27FC236}">
                  <a16:creationId xmlns:a16="http://schemas.microsoft.com/office/drawing/2014/main" id="{81459D58-6D21-18C2-5750-B06A71BBDA81}"/>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7514AFF-546A-C183-CDBD-94C23C48474D}"/>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模拟镜头对焦</a:t>
              </a:r>
            </a:p>
          </p:txBody>
        </p:sp>
      </p:grpSp>
      <p:sp>
        <p:nvSpPr>
          <p:cNvPr id="7" name="等腰三角形 6">
            <a:extLst>
              <a:ext uri="{FF2B5EF4-FFF2-40B4-BE49-F238E27FC236}">
                <a16:creationId xmlns:a16="http://schemas.microsoft.com/office/drawing/2014/main" id="{A9159CA2-0106-853D-F6CA-D89F563406D9}"/>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B1F88B4B-6E65-4611-F633-A478EA2A90C4}"/>
              </a:ext>
            </a:extLst>
          </p:cNvPr>
          <p:cNvSpPr/>
          <p:nvPr/>
        </p:nvSpPr>
        <p:spPr>
          <a:xfrm>
            <a:off x="2490550" y="684589"/>
            <a:ext cx="9579530" cy="129765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素材位置</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课堂案例——模拟镜头对焦</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实例位置</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课堂案例——模拟镜头对焦</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案例描述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本案例需要将素材中的图形进行处理，完成模拟对焦处理后的效果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11-31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文本框 10">
            <a:extLst>
              <a:ext uri="{FF2B5EF4-FFF2-40B4-BE49-F238E27FC236}">
                <a16:creationId xmlns:a16="http://schemas.microsoft.com/office/drawing/2014/main" id="{914A3690-807A-DCB5-84A1-B48D1F740F4A}"/>
              </a:ext>
            </a:extLst>
          </p:cNvPr>
          <p:cNvSpPr txBox="1"/>
          <p:nvPr/>
        </p:nvSpPr>
        <p:spPr>
          <a:xfrm>
            <a:off x="2612470" y="2026919"/>
            <a:ext cx="6126480" cy="460382"/>
          </a:xfrm>
          <a:prstGeom prst="rect">
            <a:avLst/>
          </a:prstGeom>
          <a:noFill/>
        </p:spPr>
        <p:txBody>
          <a:bodyPr wrap="square">
            <a:spAutoFit/>
          </a:bodyPr>
          <a:lstStyle/>
          <a:p>
            <a:pPr algn="just">
              <a:lnSpc>
                <a:spcPct val="150000"/>
              </a:lnSpc>
            </a:pPr>
            <a:r>
              <a:rPr lang="zh-CN" altLang="zh-CN" sz="1800" b="1" kern="100" dirty="0">
                <a:effectLst/>
                <a:latin typeface="Calibri" panose="020F0502020204030204" pitchFamily="34" charset="0"/>
                <a:ea typeface="宋体" panose="02010600030101010101" pitchFamily="2" charset="-122"/>
                <a:cs typeface="宋体" panose="02010600030101010101" pitchFamily="2" charset="-122"/>
              </a:rPr>
              <a:t>难易指数 </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id="{9F3B77B9-A138-1513-61E1-D572C8B809F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841307" y="2531973"/>
            <a:ext cx="4047173" cy="4254303"/>
          </a:xfrm>
          <a:prstGeom prst="rect">
            <a:avLst/>
          </a:prstGeom>
          <a:noFill/>
          <a:ln>
            <a:noFill/>
          </a:ln>
        </p:spPr>
      </p:pic>
      <p:sp>
        <p:nvSpPr>
          <p:cNvPr id="21" name="文本框 20">
            <a:extLst>
              <a:ext uri="{FF2B5EF4-FFF2-40B4-BE49-F238E27FC236}">
                <a16:creationId xmlns:a16="http://schemas.microsoft.com/office/drawing/2014/main" id="{9F34C25A-7BCB-9612-A8D3-8847FCDED58D}"/>
              </a:ext>
            </a:extLst>
          </p:cNvPr>
          <p:cNvSpPr txBox="1"/>
          <p:nvPr/>
        </p:nvSpPr>
        <p:spPr>
          <a:xfrm>
            <a:off x="4324350" y="6353735"/>
            <a:ext cx="614934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11-31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7132366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0" y="2027707"/>
            <a:ext cx="1415772" cy="461665"/>
          </a:xfrm>
          <a:prstGeom prst="rect">
            <a:avLst/>
          </a:prstGeom>
          <a:noFill/>
        </p:spPr>
        <p:txBody>
          <a:bodyPr wrap="none" rtlCol="0">
            <a:spAutoFit/>
          </a:bodyPr>
          <a:lstStyle/>
          <a:p>
            <a:pPr algn="ctr"/>
            <a:r>
              <a:rPr lang="zh-CN" altLang="en-US" sz="2400" b="1" dirty="0">
                <a:solidFill>
                  <a:schemeClr val="bg1"/>
                </a:solidFill>
              </a:rPr>
              <a:t>学习目标</a:t>
            </a:r>
          </a:p>
        </p:txBody>
      </p:sp>
      <p:sp>
        <p:nvSpPr>
          <p:cNvPr id="6" name="文本框 5"/>
          <p:cNvSpPr txBox="1"/>
          <p:nvPr>
            <p:custDataLst>
              <p:tags r:id="rId2"/>
            </p:custDataLst>
          </p:nvPr>
        </p:nvSpPr>
        <p:spPr>
          <a:xfrm>
            <a:off x="555904" y="85724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本章导读</a:t>
            </a:r>
          </a:p>
        </p:txBody>
      </p:sp>
      <p:sp>
        <p:nvSpPr>
          <p:cNvPr id="55" name="等腰三角形 54"/>
          <p:cNvSpPr/>
          <p:nvPr/>
        </p:nvSpPr>
        <p:spPr>
          <a:xfrm rot="16200000">
            <a:off x="2253008" y="20921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726058" y="497434"/>
            <a:ext cx="9018267" cy="577169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07790" y="673173"/>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60" name="quotation-mark_32371"/>
          <p:cNvSpPr>
            <a:spLocks noChangeAspect="1"/>
          </p:cNvSpPr>
          <p:nvPr>
            <p:custDataLst>
              <p:tags r:id="rId5"/>
            </p:custDataLst>
          </p:nvPr>
        </p:nvSpPr>
        <p:spPr bwMode="auto">
          <a:xfrm rot="10800000">
            <a:off x="11147221" y="5683054"/>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467614" y="807520"/>
            <a:ext cx="7736339" cy="5015091"/>
          </a:xfrm>
          <a:prstGeom prst="rect">
            <a:avLst/>
          </a:prstGeom>
          <a:noFill/>
        </p:spPr>
        <p:txBody>
          <a:bodyPr wrap="square" rtlCol="0">
            <a:spAutoFit/>
          </a:bodyPr>
          <a:lstStyle/>
          <a:p>
            <a:pPr algn="just">
              <a:lnSpc>
                <a:spcPct val="150000"/>
              </a:lnSpc>
            </a:pPr>
            <a:r>
              <a:rPr lang="zh-CN" altLang="en-US" sz="2400" b="1" kern="100" dirty="0">
                <a:solidFill>
                  <a:srgbClr val="FF0000"/>
                </a:solidFill>
                <a:effectLst/>
                <a:latin typeface="+mn-ea"/>
                <a:cs typeface="Times New Roman" panose="02020603050405020304" pitchFamily="18" charset="0"/>
              </a:rPr>
              <a:t>知识目标</a:t>
            </a:r>
            <a:r>
              <a:rPr lang="zh-CN" altLang="en-US" sz="2400" b="1" kern="100" dirty="0">
                <a:effectLst/>
                <a:latin typeface="+mn-ea"/>
                <a:cs typeface="Times New Roman" panose="02020603050405020304" pitchFamily="18" charset="0"/>
              </a:rPr>
              <a:t>：</a:t>
            </a:r>
            <a:r>
              <a:rPr lang="zh-CN" altLang="en-US" sz="2400" kern="100" dirty="0">
                <a:effectLst/>
                <a:latin typeface="+mn-ea"/>
                <a:cs typeface="Times New Roman" panose="02020603050405020304" pitchFamily="18" charset="0"/>
              </a:rPr>
              <a:t>了解滤镜的基本使用概念，掌握生成、风格化、模糊和锐化、透视、过渡滤镜组中滤镜的使用方法。</a:t>
            </a:r>
          </a:p>
          <a:p>
            <a:pPr algn="just">
              <a:lnSpc>
                <a:spcPct val="150000"/>
              </a:lnSpc>
            </a:pPr>
            <a:r>
              <a:rPr lang="zh-CN" altLang="en-US" sz="2400" b="1" kern="100" dirty="0">
                <a:solidFill>
                  <a:srgbClr val="FF0000"/>
                </a:solidFill>
                <a:effectLst/>
                <a:latin typeface="+mn-ea"/>
                <a:cs typeface="Times New Roman" panose="02020603050405020304" pitchFamily="18" charset="0"/>
              </a:rPr>
              <a:t>能力目标：</a:t>
            </a:r>
            <a:r>
              <a:rPr lang="zh-CN" altLang="en-US" sz="2400" kern="100" dirty="0">
                <a:effectLst/>
                <a:latin typeface="+mn-ea"/>
                <a:cs typeface="Times New Roman" panose="02020603050405020304" pitchFamily="18" charset="0"/>
              </a:rPr>
              <a:t>能够掌握</a:t>
            </a:r>
            <a:r>
              <a:rPr lang="en-US" altLang="zh-CN" sz="2400" kern="100" dirty="0">
                <a:effectLst/>
                <a:latin typeface="+mn-ea"/>
                <a:cs typeface="Times New Roman" panose="02020603050405020304" pitchFamily="18" charset="0"/>
              </a:rPr>
              <a:t>After Effects</a:t>
            </a:r>
            <a:r>
              <a:rPr lang="zh-CN" altLang="en-US" sz="2400" kern="100" dirty="0">
                <a:effectLst/>
                <a:latin typeface="+mn-ea"/>
                <a:cs typeface="Times New Roman" panose="02020603050405020304" pitchFamily="18" charset="0"/>
              </a:rPr>
              <a:t>典型内置滤镜的基本参数设置，能够掌握运用内置滤镜调整画面效果的基本技巧和方法。</a:t>
            </a:r>
          </a:p>
          <a:p>
            <a:pPr algn="just">
              <a:lnSpc>
                <a:spcPct val="150000"/>
              </a:lnSpc>
            </a:pPr>
            <a:r>
              <a:rPr lang="zh-CN" altLang="en-US" sz="2400" b="1" kern="100" dirty="0">
                <a:solidFill>
                  <a:srgbClr val="FF0000"/>
                </a:solidFill>
                <a:effectLst/>
                <a:latin typeface="+mn-ea"/>
                <a:cs typeface="Times New Roman" panose="02020603050405020304" pitchFamily="18" charset="0"/>
              </a:rPr>
              <a:t>素养目标：</a:t>
            </a:r>
            <a:r>
              <a:rPr lang="zh-CN" altLang="en-US" sz="2400" kern="100" dirty="0">
                <a:effectLst/>
                <a:latin typeface="+mn-ea"/>
                <a:cs typeface="Times New Roman" panose="02020603050405020304" pitchFamily="18" charset="0"/>
              </a:rPr>
              <a:t>培养学习者具备具有独立艺术风格、基本的视觉设计调整能力；</a:t>
            </a:r>
          </a:p>
          <a:p>
            <a:pPr algn="just">
              <a:lnSpc>
                <a:spcPct val="150000"/>
              </a:lnSpc>
            </a:pPr>
            <a:r>
              <a:rPr lang="zh-CN" altLang="en-US" sz="2400" kern="100" dirty="0">
                <a:effectLst/>
                <a:latin typeface="+mn-ea"/>
                <a:cs typeface="Times New Roman" panose="02020603050405020304" pitchFamily="18" charset="0"/>
              </a:rPr>
              <a:t>思维敏锐开放，风格鲜明；有良好的创新精神与较强的学习能力。</a:t>
            </a:r>
            <a:endParaRPr lang="zh-CN" altLang="zh-CN" sz="2400" kern="100" dirty="0">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42232708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A0AEFB4A-FB2E-FBC7-AF53-93EA3DA8EE15}"/>
              </a:ext>
            </a:extLst>
          </p:cNvPr>
          <p:cNvGrpSpPr/>
          <p:nvPr/>
        </p:nvGrpSpPr>
        <p:grpSpPr>
          <a:xfrm>
            <a:off x="30389" y="1064025"/>
            <a:ext cx="2165030" cy="918222"/>
            <a:chOff x="50707" y="1481511"/>
            <a:chExt cx="2165030" cy="918222"/>
          </a:xfrm>
        </p:grpSpPr>
        <p:sp>
          <p:nvSpPr>
            <p:cNvPr id="12" name="矩形: 圆角 11">
              <a:extLst>
                <a:ext uri="{FF2B5EF4-FFF2-40B4-BE49-F238E27FC236}">
                  <a16:creationId xmlns:a16="http://schemas.microsoft.com/office/drawing/2014/main" id="{73936367-F134-9EA1-2FC7-E4D67F5682F2}"/>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C3B40435-D951-C5EE-95ED-F78FCF76A975}"/>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模拟镜头对焦</a:t>
              </a:r>
            </a:p>
          </p:txBody>
        </p:sp>
      </p:grpSp>
      <p:sp>
        <p:nvSpPr>
          <p:cNvPr id="21" name="等腰三角形 20">
            <a:extLst>
              <a:ext uri="{FF2B5EF4-FFF2-40B4-BE49-F238E27FC236}">
                <a16:creationId xmlns:a16="http://schemas.microsoft.com/office/drawing/2014/main" id="{93A0D164-3D89-3124-6710-FDC646C77D50}"/>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66B4474E-EDEC-A012-75FB-507A5FAAC26F}"/>
              </a:ext>
            </a:extLst>
          </p:cNvPr>
          <p:cNvSpPr/>
          <p:nvPr/>
        </p:nvSpPr>
        <p:spPr>
          <a:xfrm>
            <a:off x="2490550" y="684589"/>
            <a:ext cx="9579530" cy="129765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：打开学习资源中的“实例文件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模拟镜头对焦</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”文件，然后加载“镜头”合成，如图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11-32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3" name="图片 22">
            <a:extLst>
              <a:ext uri="{FF2B5EF4-FFF2-40B4-BE49-F238E27FC236}">
                <a16:creationId xmlns:a16="http://schemas.microsoft.com/office/drawing/2014/main" id="{E1F598C7-93A4-742F-E12F-91503B4CCFC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521030" y="2159952"/>
            <a:ext cx="3547509" cy="2457768"/>
          </a:xfrm>
          <a:prstGeom prst="rect">
            <a:avLst/>
          </a:prstGeom>
          <a:noFill/>
          <a:ln>
            <a:noFill/>
          </a:ln>
        </p:spPr>
      </p:pic>
      <p:sp>
        <p:nvSpPr>
          <p:cNvPr id="25" name="文本框 24">
            <a:extLst>
              <a:ext uri="{FF2B5EF4-FFF2-40B4-BE49-F238E27FC236}">
                <a16:creationId xmlns:a16="http://schemas.microsoft.com/office/drawing/2014/main" id="{1017C337-4B75-6E0B-AE55-9EEB020D922B}"/>
              </a:ext>
            </a:extLst>
          </p:cNvPr>
          <p:cNvSpPr txBox="1"/>
          <p:nvPr/>
        </p:nvSpPr>
        <p:spPr>
          <a:xfrm>
            <a:off x="3413760" y="4157338"/>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11-32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6" name="图片 25">
            <a:extLst>
              <a:ext uri="{FF2B5EF4-FFF2-40B4-BE49-F238E27FC236}">
                <a16:creationId xmlns:a16="http://schemas.microsoft.com/office/drawing/2014/main" id="{B5F49C99-AA38-DDF2-6FEE-F6B955D7BE3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153275" y="2068512"/>
            <a:ext cx="3067050" cy="3181350"/>
          </a:xfrm>
          <a:prstGeom prst="rect">
            <a:avLst/>
          </a:prstGeom>
          <a:noFill/>
          <a:ln>
            <a:noFill/>
          </a:ln>
        </p:spPr>
      </p:pic>
      <p:sp>
        <p:nvSpPr>
          <p:cNvPr id="28" name="文本框 27">
            <a:extLst>
              <a:ext uri="{FF2B5EF4-FFF2-40B4-BE49-F238E27FC236}">
                <a16:creationId xmlns:a16="http://schemas.microsoft.com/office/drawing/2014/main" id="{8DB1EB7A-2127-8F0B-D889-782972E6107A}"/>
              </a:ext>
            </a:extLst>
          </p:cNvPr>
          <p:cNvSpPr txBox="1"/>
          <p:nvPr/>
        </p:nvSpPr>
        <p:spPr>
          <a:xfrm>
            <a:off x="7589520" y="4835200"/>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11-33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1" name="矩形: 圆角 30">
            <a:extLst>
              <a:ext uri="{FF2B5EF4-FFF2-40B4-BE49-F238E27FC236}">
                <a16:creationId xmlns:a16="http://schemas.microsoft.com/office/drawing/2014/main" id="{71BEF3C2-5DDD-6C3D-12F3-099323ACCEAC}"/>
              </a:ext>
            </a:extLst>
          </p:cNvPr>
          <p:cNvSpPr/>
          <p:nvPr/>
        </p:nvSpPr>
        <p:spPr>
          <a:xfrm>
            <a:off x="2490550" y="5317448"/>
            <a:ext cx="9579530" cy="129765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：新建一个纯黑色图层，将其命名为“模糊图”并置于底层，然后在第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帧处绘制图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11-33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所示的遮罩，并激活“蒙版路径”的关键帧记录器，在第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帧处将蒙版路径修改为图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11-34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所示的效果。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2341392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B929FE7E-BDAF-4F7B-C105-70C1B55589CA}"/>
              </a:ext>
            </a:extLst>
          </p:cNvPr>
          <p:cNvGrpSpPr/>
          <p:nvPr/>
        </p:nvGrpSpPr>
        <p:grpSpPr>
          <a:xfrm>
            <a:off x="30389" y="1064025"/>
            <a:ext cx="2165030" cy="918222"/>
            <a:chOff x="50707" y="1481511"/>
            <a:chExt cx="2165030" cy="918222"/>
          </a:xfrm>
        </p:grpSpPr>
        <p:sp>
          <p:nvSpPr>
            <p:cNvPr id="5" name="矩形: 圆角 4">
              <a:extLst>
                <a:ext uri="{FF2B5EF4-FFF2-40B4-BE49-F238E27FC236}">
                  <a16:creationId xmlns:a16="http://schemas.microsoft.com/office/drawing/2014/main" id="{FA8E4DD9-19DA-42D7-B6B6-0E8E83033B96}"/>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3260F6F2-E24B-CD73-9927-F00D8645770F}"/>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模拟镜头对焦</a:t>
              </a:r>
            </a:p>
          </p:txBody>
        </p:sp>
      </p:grpSp>
      <p:sp>
        <p:nvSpPr>
          <p:cNvPr id="22" name="等腰三角形 21">
            <a:extLst>
              <a:ext uri="{FF2B5EF4-FFF2-40B4-BE49-F238E27FC236}">
                <a16:creationId xmlns:a16="http://schemas.microsoft.com/office/drawing/2014/main" id="{EAC3B6EC-916E-33D8-54C0-8DDFE7879A40}"/>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D6DE62A3-5F2B-018B-4423-F99479F9FF4E}"/>
              </a:ext>
            </a:extLst>
          </p:cNvPr>
          <p:cNvSpPr/>
          <p:nvPr/>
        </p:nvSpPr>
        <p:spPr>
          <a:xfrm>
            <a:off x="2490549" y="135948"/>
            <a:ext cx="9637873" cy="178429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：选择纯黑色图层，然后执行“效果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模糊和锐化</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摄像机镜头模糊”菜单命令，接着在“效果控件”面板中设置“模糊半径”为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；展开效果控件“摄像机镜头模糊”，在模糊图选项中，设置“图层”为“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黑色 纯色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”和“蒙版”，“声道”为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，勾选“反转模糊图”选顶，最后勾选“重复边缘像素”选项，如图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11-34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4" name="图片 23">
            <a:extLst>
              <a:ext uri="{FF2B5EF4-FFF2-40B4-BE49-F238E27FC236}">
                <a16:creationId xmlns:a16="http://schemas.microsoft.com/office/drawing/2014/main" id="{71EAAEDA-6C2E-7D38-9E88-9D30CD5DA0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551509" y="1996439"/>
            <a:ext cx="2524125" cy="3316605"/>
          </a:xfrm>
          <a:prstGeom prst="rect">
            <a:avLst/>
          </a:prstGeom>
          <a:noFill/>
          <a:ln>
            <a:noFill/>
          </a:ln>
        </p:spPr>
      </p:pic>
      <p:sp>
        <p:nvSpPr>
          <p:cNvPr id="26" name="文本框 25">
            <a:extLst>
              <a:ext uri="{FF2B5EF4-FFF2-40B4-BE49-F238E27FC236}">
                <a16:creationId xmlns:a16="http://schemas.microsoft.com/office/drawing/2014/main" id="{A1A4910C-3222-B5D8-C9AE-1149081E35F3}"/>
              </a:ext>
            </a:extLst>
          </p:cNvPr>
          <p:cNvSpPr txBox="1"/>
          <p:nvPr/>
        </p:nvSpPr>
        <p:spPr>
          <a:xfrm>
            <a:off x="2401702" y="4852662"/>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11-34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7" name="图片 26">
            <a:extLst>
              <a:ext uri="{FF2B5EF4-FFF2-40B4-BE49-F238E27FC236}">
                <a16:creationId xmlns:a16="http://schemas.microsoft.com/office/drawing/2014/main" id="{22D86FAE-8F51-93FC-E4FE-1584293DBDA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374129" y="1982247"/>
            <a:ext cx="3266361" cy="3462756"/>
          </a:xfrm>
          <a:prstGeom prst="rect">
            <a:avLst/>
          </a:prstGeom>
          <a:noFill/>
          <a:ln>
            <a:noFill/>
          </a:ln>
        </p:spPr>
      </p:pic>
      <p:sp>
        <p:nvSpPr>
          <p:cNvPr id="29" name="文本框 28">
            <a:extLst>
              <a:ext uri="{FF2B5EF4-FFF2-40B4-BE49-F238E27FC236}">
                <a16:creationId xmlns:a16="http://schemas.microsoft.com/office/drawing/2014/main" id="{62834557-FAFB-736E-02C4-6CA77C9593E1}"/>
              </a:ext>
            </a:extLst>
          </p:cNvPr>
          <p:cNvSpPr txBox="1"/>
          <p:nvPr/>
        </p:nvSpPr>
        <p:spPr>
          <a:xfrm>
            <a:off x="7056120" y="4984621"/>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11-35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0" name="矩形: 圆角 29">
            <a:extLst>
              <a:ext uri="{FF2B5EF4-FFF2-40B4-BE49-F238E27FC236}">
                <a16:creationId xmlns:a16="http://schemas.microsoft.com/office/drawing/2014/main" id="{511AB271-CBF6-C951-53BF-A0180F7EC645}"/>
              </a:ext>
            </a:extLst>
          </p:cNvPr>
          <p:cNvSpPr/>
          <p:nvPr/>
        </p:nvSpPr>
        <p:spPr>
          <a:xfrm>
            <a:off x="2551509" y="5507011"/>
            <a:ext cx="9046131" cy="121504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：选择“黑色 纯色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”图层，展开蒙版选项，选中蒙版路径，开启关键帧记录器，在第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帧设置关键帧，在第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帧将蒙版形状进行调整，并记录关键帧。如图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11-35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9916591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B6944F5E-30A6-069E-4CA0-3B5C27FDA13D}"/>
              </a:ext>
            </a:extLst>
          </p:cNvPr>
          <p:cNvGrpSpPr/>
          <p:nvPr/>
        </p:nvGrpSpPr>
        <p:grpSpPr>
          <a:xfrm>
            <a:off x="30389" y="1064025"/>
            <a:ext cx="2165030" cy="918222"/>
            <a:chOff x="50707" y="1481511"/>
            <a:chExt cx="2165030" cy="918222"/>
          </a:xfrm>
        </p:grpSpPr>
        <p:sp>
          <p:nvSpPr>
            <p:cNvPr id="6" name="矩形: 圆角 5">
              <a:extLst>
                <a:ext uri="{FF2B5EF4-FFF2-40B4-BE49-F238E27FC236}">
                  <a16:creationId xmlns:a16="http://schemas.microsoft.com/office/drawing/2014/main" id="{E727AD40-2F66-49B5-4D25-3D2A47FA0050}"/>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78E62BA-68E2-B225-D33E-99959731503D}"/>
                </a:ext>
              </a:extLst>
            </p:cNvPr>
            <p:cNvSpPr txBox="1"/>
            <p:nvPr/>
          </p:nvSpPr>
          <p:spPr>
            <a:xfrm>
              <a:off x="50707" y="1516189"/>
              <a:ext cx="2064281" cy="830997"/>
            </a:xfrm>
            <a:prstGeom prst="rect">
              <a:avLst/>
            </a:prstGeom>
            <a:noFill/>
          </p:spPr>
          <p:txBody>
            <a:bodyPr wrap="square" rtlCol="0">
              <a:spAutoFit/>
            </a:bodyPr>
            <a:lstStyle/>
            <a:p>
              <a:pPr algn="ctr"/>
              <a:r>
                <a:rPr lang="zh-CN" altLang="zh-CN" sz="24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“快速方框模糊”滤镜</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9" name="等腰三角形 8">
            <a:extLst>
              <a:ext uri="{FF2B5EF4-FFF2-40B4-BE49-F238E27FC236}">
                <a16:creationId xmlns:a16="http://schemas.microsoft.com/office/drawing/2014/main" id="{BB20A7A0-6A01-451C-2830-CC751F3593B7}"/>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76855B2A-871D-E5AA-E9FA-D358A0C17ED2}"/>
              </a:ext>
            </a:extLst>
          </p:cNvPr>
          <p:cNvSpPr/>
          <p:nvPr/>
        </p:nvSpPr>
        <p:spPr>
          <a:xfrm>
            <a:off x="2490549" y="655320"/>
            <a:ext cx="8665131" cy="137159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400" kern="100" dirty="0">
                <a:solidFill>
                  <a:schemeClr val="tx1"/>
                </a:solidFill>
                <a:effectLst/>
                <a:latin typeface="+mn-ea"/>
                <a:cs typeface="宋体" panose="02010600030101010101" pitchFamily="2" charset="-122"/>
              </a:rPr>
              <a:t>“快速方框模糊”滤镜可以用来模糊和柔化图像，画面中如有杂点，使用该滤镜可以完成清除，其参数效果如图</a:t>
            </a:r>
            <a:r>
              <a:rPr lang="en-US" altLang="zh-CN" sz="2400" kern="100" dirty="0">
                <a:solidFill>
                  <a:schemeClr val="tx1"/>
                </a:solidFill>
                <a:effectLst/>
                <a:latin typeface="+mn-ea"/>
                <a:cs typeface="宋体" panose="02010600030101010101" pitchFamily="2" charset="-122"/>
              </a:rPr>
              <a:t>11-36</a:t>
            </a:r>
            <a:r>
              <a:rPr lang="zh-CN" altLang="zh-CN" sz="2400" kern="100" dirty="0">
                <a:solidFill>
                  <a:schemeClr val="tx1"/>
                </a:solidFill>
                <a:effectLst/>
                <a:latin typeface="+mn-ea"/>
                <a:cs typeface="宋体" panose="02010600030101010101" pitchFamily="2" charset="-122"/>
              </a:rPr>
              <a:t>所示。</a:t>
            </a:r>
            <a:endParaRPr lang="zh-CN" altLang="zh-CN" sz="2400" kern="100" dirty="0">
              <a:solidFill>
                <a:schemeClr val="tx1"/>
              </a:solidFill>
              <a:effectLst/>
              <a:latin typeface="+mn-ea"/>
              <a:cs typeface="Times New Roman" panose="02020603050405020304" pitchFamily="18" charset="0"/>
            </a:endParaRPr>
          </a:p>
        </p:txBody>
      </p:sp>
      <p:pic>
        <p:nvPicPr>
          <p:cNvPr id="20" name="图片 19">
            <a:extLst>
              <a:ext uri="{FF2B5EF4-FFF2-40B4-BE49-F238E27FC236}">
                <a16:creationId xmlns:a16="http://schemas.microsoft.com/office/drawing/2014/main" id="{671B43ED-16E8-6F4A-D105-588FD911B0B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521028" y="2247900"/>
            <a:ext cx="7243179" cy="2842260"/>
          </a:xfrm>
          <a:prstGeom prst="rect">
            <a:avLst/>
          </a:prstGeom>
          <a:noFill/>
          <a:ln>
            <a:noFill/>
          </a:ln>
        </p:spPr>
      </p:pic>
      <p:sp>
        <p:nvSpPr>
          <p:cNvPr id="22" name="文本框 21">
            <a:extLst>
              <a:ext uri="{FF2B5EF4-FFF2-40B4-BE49-F238E27FC236}">
                <a16:creationId xmlns:a16="http://schemas.microsoft.com/office/drawing/2014/main" id="{0C16FAE5-B38F-AFC1-5BB5-37077F2FF9FB}"/>
              </a:ext>
            </a:extLst>
          </p:cNvPr>
          <p:cNvSpPr txBox="1"/>
          <p:nvPr/>
        </p:nvSpPr>
        <p:spPr>
          <a:xfrm>
            <a:off x="7128510" y="4629778"/>
            <a:ext cx="61188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11-36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71400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95440870-4B67-6823-5358-23AB660C128A}"/>
              </a:ext>
            </a:extLst>
          </p:cNvPr>
          <p:cNvGrpSpPr/>
          <p:nvPr/>
        </p:nvGrpSpPr>
        <p:grpSpPr>
          <a:xfrm>
            <a:off x="30389" y="1064025"/>
            <a:ext cx="2165030" cy="918222"/>
            <a:chOff x="50707" y="1481511"/>
            <a:chExt cx="2165030" cy="918222"/>
          </a:xfrm>
        </p:grpSpPr>
        <p:sp>
          <p:nvSpPr>
            <p:cNvPr id="23" name="矩形: 圆角 22">
              <a:extLst>
                <a:ext uri="{FF2B5EF4-FFF2-40B4-BE49-F238E27FC236}">
                  <a16:creationId xmlns:a16="http://schemas.microsoft.com/office/drawing/2014/main" id="{2A9B790D-B839-29DC-855F-BD66DD3F824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E470B40A-27CF-75CB-97BD-4A262438EC14}"/>
                </a:ext>
              </a:extLst>
            </p:cNvPr>
            <p:cNvSpPr txBox="1"/>
            <p:nvPr/>
          </p:nvSpPr>
          <p:spPr>
            <a:xfrm>
              <a:off x="50707" y="1516189"/>
              <a:ext cx="2064281" cy="830997"/>
            </a:xfrm>
            <a:prstGeom prst="rect">
              <a:avLst/>
            </a:prstGeom>
            <a:noFill/>
          </p:spPr>
          <p:txBody>
            <a:bodyPr wrap="square" rtlCol="0">
              <a:spAutoFit/>
            </a:bodyPr>
            <a:lstStyle/>
            <a:p>
              <a:pPr algn="ctr"/>
              <a:r>
                <a:rPr lang="zh-CN" altLang="zh-CN" sz="24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“快速方框模糊”滤镜</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5" name="等腰三角形 24">
            <a:extLst>
              <a:ext uri="{FF2B5EF4-FFF2-40B4-BE49-F238E27FC236}">
                <a16:creationId xmlns:a16="http://schemas.microsoft.com/office/drawing/2014/main" id="{47A72606-480E-ABAA-A7BE-1D4CA8CA660D}"/>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0070B062-A1EE-2C7B-0DC1-7B0170F7CB27}"/>
              </a:ext>
            </a:extLst>
          </p:cNvPr>
          <p:cNvSpPr/>
          <p:nvPr/>
        </p:nvSpPr>
        <p:spPr>
          <a:xfrm>
            <a:off x="2490549" y="655320"/>
            <a:ext cx="9030891" cy="219456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·模糊半径：设置画面的模糊程度。</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·迭代：设置将模糊效果连续应用到图像中的次数。</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·模糊方向：设置图像模糊的方向，有水平和垂直、水平、垂直</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个选项，其中“水平和垂直”可以让图像在水平和垂直方向上都产生模糊，“水平”让图像在水平方向上产生模糊，“垂直”让图像在垂直方向上产生模糊，如图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11-37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文本框 26">
            <a:extLst>
              <a:ext uri="{FF2B5EF4-FFF2-40B4-BE49-F238E27FC236}">
                <a16:creationId xmlns:a16="http://schemas.microsoft.com/office/drawing/2014/main" id="{42CEA0B5-BD53-C008-AC8C-B41E6A035EBA}"/>
              </a:ext>
            </a:extLst>
          </p:cNvPr>
          <p:cNvSpPr txBox="1"/>
          <p:nvPr/>
        </p:nvSpPr>
        <p:spPr>
          <a:xfrm>
            <a:off x="2954199" y="90294"/>
            <a:ext cx="1605280" cy="521970"/>
          </a:xfrm>
          <a:prstGeom prst="rect">
            <a:avLst/>
          </a:prstGeom>
          <a:noFill/>
        </p:spPr>
        <p:txBody>
          <a:bodyPr wrap="none" rtlCol="0">
            <a:spAutoFit/>
          </a:bodyPr>
          <a:lstStyle/>
          <a:p>
            <a:r>
              <a:rPr lang="zh-CN" altLang="en-US" sz="2800" b="1" dirty="0">
                <a:solidFill>
                  <a:schemeClr val="accent1"/>
                </a:solidFill>
              </a:rPr>
              <a:t>参数详解</a:t>
            </a:r>
          </a:p>
        </p:txBody>
      </p:sp>
      <p:pic>
        <p:nvPicPr>
          <p:cNvPr id="28" name="图片 27">
            <a:extLst>
              <a:ext uri="{FF2B5EF4-FFF2-40B4-BE49-F238E27FC236}">
                <a16:creationId xmlns:a16="http://schemas.microsoft.com/office/drawing/2014/main" id="{842E165D-9B8A-27A4-FB65-F8751F738A2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647950" y="3081337"/>
            <a:ext cx="7258050" cy="1814513"/>
          </a:xfrm>
          <a:prstGeom prst="rect">
            <a:avLst/>
          </a:prstGeom>
          <a:noFill/>
          <a:ln>
            <a:noFill/>
          </a:ln>
        </p:spPr>
      </p:pic>
      <p:sp>
        <p:nvSpPr>
          <p:cNvPr id="30" name="文本框 29">
            <a:extLst>
              <a:ext uri="{FF2B5EF4-FFF2-40B4-BE49-F238E27FC236}">
                <a16:creationId xmlns:a16="http://schemas.microsoft.com/office/drawing/2014/main" id="{B7EE7F11-1C4D-5599-6DF5-6E1598E11D61}"/>
              </a:ext>
            </a:extLst>
          </p:cNvPr>
          <p:cNvSpPr txBox="1"/>
          <p:nvPr/>
        </p:nvSpPr>
        <p:spPr>
          <a:xfrm>
            <a:off x="7280910" y="4435468"/>
            <a:ext cx="61188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11-37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1" name="矩形: 圆角 30">
            <a:extLst>
              <a:ext uri="{FF2B5EF4-FFF2-40B4-BE49-F238E27FC236}">
                <a16:creationId xmlns:a16="http://schemas.microsoft.com/office/drawing/2014/main" id="{E39E18DD-1692-0C6B-6BDB-4343708D7B9C}"/>
              </a:ext>
            </a:extLst>
          </p:cNvPr>
          <p:cNvSpPr/>
          <p:nvPr/>
        </p:nvSpPr>
        <p:spPr>
          <a:xfrm>
            <a:off x="2647950" y="5127307"/>
            <a:ext cx="4834890" cy="64622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重复边缘像素：设置图像边缘的模糊效果</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3423874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CD628196-DA12-F3B5-A69E-62C31BDCEFA3}"/>
              </a:ext>
            </a:extLst>
          </p:cNvPr>
          <p:cNvGrpSpPr/>
          <p:nvPr/>
        </p:nvGrpSpPr>
        <p:grpSpPr>
          <a:xfrm>
            <a:off x="30389" y="1064025"/>
            <a:ext cx="2165030" cy="918222"/>
            <a:chOff x="50707" y="1481511"/>
            <a:chExt cx="2165030" cy="918222"/>
          </a:xfrm>
        </p:grpSpPr>
        <p:sp>
          <p:nvSpPr>
            <p:cNvPr id="12" name="矩形: 圆角 11">
              <a:extLst>
                <a:ext uri="{FF2B5EF4-FFF2-40B4-BE49-F238E27FC236}">
                  <a16:creationId xmlns:a16="http://schemas.microsoft.com/office/drawing/2014/main" id="{EC08EF1F-CCD9-6200-39E7-455F955BB9B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DFD8A226-2ED5-B88C-06FB-C46685780110}"/>
                </a:ext>
              </a:extLst>
            </p:cNvPr>
            <p:cNvSpPr txBox="1"/>
            <p:nvPr/>
          </p:nvSpPr>
          <p:spPr>
            <a:xfrm>
              <a:off x="50707" y="1516189"/>
              <a:ext cx="2064281" cy="830997"/>
            </a:xfrm>
            <a:prstGeom prst="rect">
              <a:avLst/>
            </a:prstGeom>
            <a:noFill/>
          </p:spPr>
          <p:txBody>
            <a:bodyPr wrap="square" rtlCol="0">
              <a:spAutoFit/>
            </a:bodyPr>
            <a:lstStyle/>
            <a:p>
              <a:pPr algn="ctr"/>
              <a:r>
                <a:rPr lang="zh-CN" altLang="zh-CN" sz="24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摄像机镜头</a:t>
              </a:r>
              <a:r>
                <a:rPr lang="zh-CN" altLang="zh-CN" sz="24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模糊”滤镜</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1" name="等腰三角形 20">
            <a:extLst>
              <a:ext uri="{FF2B5EF4-FFF2-40B4-BE49-F238E27FC236}">
                <a16:creationId xmlns:a16="http://schemas.microsoft.com/office/drawing/2014/main" id="{E7C95C7B-271B-13AE-8E5A-3E1C0CBD0492}"/>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5F40AB23-A406-8F64-3CF5-F04499B14A16}"/>
              </a:ext>
            </a:extLst>
          </p:cNvPr>
          <p:cNvSpPr/>
          <p:nvPr/>
        </p:nvSpPr>
        <p:spPr>
          <a:xfrm>
            <a:off x="2551509" y="640080"/>
            <a:ext cx="8924211" cy="155448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“摄像机镜头模糊”滤镜是用来模拟画面的景深效果，其模糊的效果取决于“光圈属性”和“模糊图”的设置。执行“效果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模糊和锐化摄像机镜头模糊”菜单命令，在“效果控件”面板中展开滤镜的参数，如图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11-38</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3" name="图片 22">
            <a:extLst>
              <a:ext uri="{FF2B5EF4-FFF2-40B4-BE49-F238E27FC236}">
                <a16:creationId xmlns:a16="http://schemas.microsoft.com/office/drawing/2014/main" id="{5DEB40DE-24F0-6125-204E-63F3213DCB2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749629" y="2313940"/>
            <a:ext cx="3355238" cy="4467860"/>
          </a:xfrm>
          <a:prstGeom prst="rect">
            <a:avLst/>
          </a:prstGeom>
          <a:noFill/>
          <a:ln>
            <a:noFill/>
          </a:ln>
        </p:spPr>
      </p:pic>
      <p:sp>
        <p:nvSpPr>
          <p:cNvPr id="25" name="文本框 24">
            <a:extLst>
              <a:ext uri="{FF2B5EF4-FFF2-40B4-BE49-F238E27FC236}">
                <a16:creationId xmlns:a16="http://schemas.microsoft.com/office/drawing/2014/main" id="{DF741B1F-5284-27F1-1F16-8FA11D76DCD5}"/>
              </a:ext>
            </a:extLst>
          </p:cNvPr>
          <p:cNvSpPr txBox="1"/>
          <p:nvPr/>
        </p:nvSpPr>
        <p:spPr>
          <a:xfrm>
            <a:off x="3486150" y="6397618"/>
            <a:ext cx="61188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11-38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4569968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FE81CD64-36FE-D4EE-4A71-4B799D5FFDFE}"/>
              </a:ext>
            </a:extLst>
          </p:cNvPr>
          <p:cNvGrpSpPr/>
          <p:nvPr/>
        </p:nvGrpSpPr>
        <p:grpSpPr>
          <a:xfrm>
            <a:off x="30389" y="1064025"/>
            <a:ext cx="2165030" cy="918222"/>
            <a:chOff x="50707" y="1481511"/>
            <a:chExt cx="2165030" cy="918222"/>
          </a:xfrm>
        </p:grpSpPr>
        <p:sp>
          <p:nvSpPr>
            <p:cNvPr id="12" name="矩形: 圆角 11">
              <a:extLst>
                <a:ext uri="{FF2B5EF4-FFF2-40B4-BE49-F238E27FC236}">
                  <a16:creationId xmlns:a16="http://schemas.microsoft.com/office/drawing/2014/main" id="{57208EDF-0469-A3CD-BA7B-DF05766E4A10}"/>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8140F4C9-A56E-D381-9491-44CE1D1DB646}"/>
                </a:ext>
              </a:extLst>
            </p:cNvPr>
            <p:cNvSpPr txBox="1"/>
            <p:nvPr/>
          </p:nvSpPr>
          <p:spPr>
            <a:xfrm>
              <a:off x="50707" y="1516189"/>
              <a:ext cx="2064281" cy="830997"/>
            </a:xfrm>
            <a:prstGeom prst="rect">
              <a:avLst/>
            </a:prstGeom>
            <a:noFill/>
          </p:spPr>
          <p:txBody>
            <a:bodyPr wrap="square" rtlCol="0">
              <a:spAutoFit/>
            </a:bodyPr>
            <a:lstStyle/>
            <a:p>
              <a:pPr algn="ctr"/>
              <a:r>
                <a:rPr lang="zh-CN" altLang="zh-CN" sz="24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摄像机镜头</a:t>
              </a:r>
              <a:r>
                <a:rPr lang="zh-CN" altLang="zh-CN" sz="24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模糊”滤镜</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1" name="等腰三角形 20">
            <a:extLst>
              <a:ext uri="{FF2B5EF4-FFF2-40B4-BE49-F238E27FC236}">
                <a16:creationId xmlns:a16="http://schemas.microsoft.com/office/drawing/2014/main" id="{952CDCD0-DBDD-1A72-8CBC-7229A8BEACDD}"/>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D1FF8D96-F21E-C548-96A5-DF4E65E19CEC}"/>
              </a:ext>
            </a:extLst>
          </p:cNvPr>
          <p:cNvSpPr/>
          <p:nvPr/>
        </p:nvSpPr>
        <p:spPr>
          <a:xfrm>
            <a:off x="2528828" y="597023"/>
            <a:ext cx="5602903" cy="260320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模糊半径：设置镜头模糊的半径大小。</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光圈属性：设置摄像机镜头的属性，包括“形状”、“圆度”、“长宽比”、“旋转”和“衍射条纹”。</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形状：用来控制摄像机镜头的形状，共有“三角形”“正方形”“五边形”“六边形”“七边形”“八边形”“九边形”“十边形”</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种类型，如图</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11-39</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文本框 22">
            <a:extLst>
              <a:ext uri="{FF2B5EF4-FFF2-40B4-BE49-F238E27FC236}">
                <a16:creationId xmlns:a16="http://schemas.microsoft.com/office/drawing/2014/main" id="{BCC0C127-D5B4-FBB8-427A-9AC99E1B8A4A}"/>
              </a:ext>
            </a:extLst>
          </p:cNvPr>
          <p:cNvSpPr txBox="1"/>
          <p:nvPr/>
        </p:nvSpPr>
        <p:spPr>
          <a:xfrm>
            <a:off x="2954199" y="75054"/>
            <a:ext cx="1605280" cy="521970"/>
          </a:xfrm>
          <a:prstGeom prst="rect">
            <a:avLst/>
          </a:prstGeom>
          <a:noFill/>
        </p:spPr>
        <p:txBody>
          <a:bodyPr wrap="none" rtlCol="0">
            <a:spAutoFit/>
          </a:bodyPr>
          <a:lstStyle/>
          <a:p>
            <a:r>
              <a:rPr lang="zh-CN" altLang="en-US" sz="2800" b="1" dirty="0">
                <a:solidFill>
                  <a:schemeClr val="accent1"/>
                </a:solidFill>
              </a:rPr>
              <a:t>参数详解</a:t>
            </a:r>
          </a:p>
        </p:txBody>
      </p:sp>
      <p:pic>
        <p:nvPicPr>
          <p:cNvPr id="24" name="图片 23">
            <a:extLst>
              <a:ext uri="{FF2B5EF4-FFF2-40B4-BE49-F238E27FC236}">
                <a16:creationId xmlns:a16="http://schemas.microsoft.com/office/drawing/2014/main" id="{4203594C-22B7-70B7-3735-A232C97F34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521029" y="3428999"/>
            <a:ext cx="5175171" cy="3202875"/>
          </a:xfrm>
          <a:prstGeom prst="rect">
            <a:avLst/>
          </a:prstGeom>
          <a:noFill/>
          <a:ln>
            <a:noFill/>
          </a:ln>
        </p:spPr>
      </p:pic>
      <p:sp>
        <p:nvSpPr>
          <p:cNvPr id="26" name="文本框 25">
            <a:extLst>
              <a:ext uri="{FF2B5EF4-FFF2-40B4-BE49-F238E27FC236}">
                <a16:creationId xmlns:a16="http://schemas.microsoft.com/office/drawing/2014/main" id="{9F7DB460-CEE4-7A72-A6C5-9CD8E0EB1235}"/>
              </a:ext>
            </a:extLst>
          </p:cNvPr>
          <p:cNvSpPr txBox="1"/>
          <p:nvPr/>
        </p:nvSpPr>
        <p:spPr>
          <a:xfrm>
            <a:off x="5021580" y="6171492"/>
            <a:ext cx="61188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11-39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9" name="矩形: 圆角 28">
            <a:extLst>
              <a:ext uri="{FF2B5EF4-FFF2-40B4-BE49-F238E27FC236}">
                <a16:creationId xmlns:a16="http://schemas.microsoft.com/office/drawing/2014/main" id="{17592CEF-A02A-0A43-770B-630F3CE505EC}"/>
              </a:ext>
            </a:extLst>
          </p:cNvPr>
          <p:cNvSpPr/>
          <p:nvPr/>
        </p:nvSpPr>
        <p:spPr>
          <a:xfrm>
            <a:off x="8350297" y="457201"/>
            <a:ext cx="3778126" cy="617467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圆度：设置镜头的圆滑度，方形的外围圆角</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如果圆度为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那么就是圆形。</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长宽比：设置镜头的画面比率。</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模糊图：读取模糊图像的相关信息。</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图层：设置镜头模糊的参考图层。</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声道：指定模糊图像的图层通道。</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位置：指定模糊图像的位置。</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模糊焦距：指定模糊图像焦点的距离。</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反转模糊图：用来反转图像的焦点。</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高光：设置镜头的高光属性。</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增益：设置图像的增益值。</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阈值：设定图像多亮的部分会被当作高光来处理。</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饱和度：设置图像的饱和度。</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8974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B29BB3BA-D3C4-2550-A5B4-1ABBD7070A7D}"/>
              </a:ext>
            </a:extLst>
          </p:cNvPr>
          <p:cNvGrpSpPr/>
          <p:nvPr/>
        </p:nvGrpSpPr>
        <p:grpSpPr>
          <a:xfrm>
            <a:off x="30389" y="1064025"/>
            <a:ext cx="2165030" cy="918222"/>
            <a:chOff x="50707" y="1481511"/>
            <a:chExt cx="2165030" cy="918222"/>
          </a:xfrm>
        </p:grpSpPr>
        <p:sp>
          <p:nvSpPr>
            <p:cNvPr id="21" name="矩形: 圆角 20">
              <a:extLst>
                <a:ext uri="{FF2B5EF4-FFF2-40B4-BE49-F238E27FC236}">
                  <a16:creationId xmlns:a16="http://schemas.microsoft.com/office/drawing/2014/main" id="{C9190FD2-8CC6-9F83-5AFE-CE848C38B190}"/>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C3BE3336-3F9D-6919-F393-5D2EC2413D76}"/>
                </a:ext>
              </a:extLst>
            </p:cNvPr>
            <p:cNvSpPr txBox="1"/>
            <p:nvPr/>
          </p:nvSpPr>
          <p:spPr>
            <a:xfrm>
              <a:off x="50707" y="1516189"/>
              <a:ext cx="2064281" cy="830997"/>
            </a:xfrm>
            <a:prstGeom prst="rect">
              <a:avLst/>
            </a:prstGeom>
            <a:noFill/>
          </p:spPr>
          <p:txBody>
            <a:bodyPr wrap="square" rtlCol="0">
              <a:spAutoFit/>
            </a:bodyPr>
            <a:lstStyle/>
            <a:p>
              <a:pPr algn="ctr"/>
              <a:r>
                <a:rPr lang="zh-CN" altLang="zh-CN" sz="24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b="1"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径向</a:t>
              </a:r>
              <a:r>
                <a:rPr lang="zh-CN" altLang="zh-CN" sz="24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模糊”滤镜</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3" name="等腰三角形 22">
            <a:extLst>
              <a:ext uri="{FF2B5EF4-FFF2-40B4-BE49-F238E27FC236}">
                <a16:creationId xmlns:a16="http://schemas.microsoft.com/office/drawing/2014/main" id="{BBCD8416-085B-6348-B448-CDBF2883377E}"/>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243028FF-093F-7A92-6948-4B63ED68B1EA}"/>
              </a:ext>
            </a:extLst>
          </p:cNvPr>
          <p:cNvSpPr/>
          <p:nvPr/>
        </p:nvSpPr>
        <p:spPr>
          <a:xfrm>
            <a:off x="2669795" y="399411"/>
            <a:ext cx="7723886" cy="219138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“径向模糊”滤镜围绕自定义的一个点产生模糊效果，常用来模拟镜头的推拉和旋转效果，在图层高质量开关打开的情况下，用户可以指定抗锯齿的程度，在草图质量下没有抗锯齿作用。</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模糊和锐化径向模糊”菜单命令，在“效果控件”面板中展开滤镜的参数，如图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11-40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5" name="图片 24">
            <a:extLst>
              <a:ext uri="{FF2B5EF4-FFF2-40B4-BE49-F238E27FC236}">
                <a16:creationId xmlns:a16="http://schemas.microsoft.com/office/drawing/2014/main" id="{FD6DEDCC-BECA-B4CB-6FD9-8DE024BD31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13633" y="2703194"/>
            <a:ext cx="4127501" cy="4048126"/>
          </a:xfrm>
          <a:prstGeom prst="rect">
            <a:avLst/>
          </a:prstGeom>
          <a:noFill/>
          <a:ln>
            <a:noFill/>
          </a:ln>
        </p:spPr>
      </p:pic>
      <p:sp>
        <p:nvSpPr>
          <p:cNvPr id="27" name="文本框 26">
            <a:extLst>
              <a:ext uri="{FF2B5EF4-FFF2-40B4-BE49-F238E27FC236}">
                <a16:creationId xmlns:a16="http://schemas.microsoft.com/office/drawing/2014/main" id="{B1A5347A-3CC6-A1C6-9665-34B7EDEFD308}"/>
              </a:ext>
            </a:extLst>
          </p:cNvPr>
          <p:cNvSpPr txBox="1"/>
          <p:nvPr/>
        </p:nvSpPr>
        <p:spPr>
          <a:xfrm>
            <a:off x="4400550" y="6290938"/>
            <a:ext cx="61188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11-40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9163172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952A34E2-3E84-D069-682D-5D92BD34F329}"/>
              </a:ext>
            </a:extLst>
          </p:cNvPr>
          <p:cNvGrpSpPr/>
          <p:nvPr/>
        </p:nvGrpSpPr>
        <p:grpSpPr>
          <a:xfrm>
            <a:off x="30389" y="1064025"/>
            <a:ext cx="2165030" cy="918222"/>
            <a:chOff x="50707" y="1481511"/>
            <a:chExt cx="2165030" cy="918222"/>
          </a:xfrm>
        </p:grpSpPr>
        <p:sp>
          <p:nvSpPr>
            <p:cNvPr id="12" name="矩形: 圆角 11">
              <a:extLst>
                <a:ext uri="{FF2B5EF4-FFF2-40B4-BE49-F238E27FC236}">
                  <a16:creationId xmlns:a16="http://schemas.microsoft.com/office/drawing/2014/main" id="{66E06FB3-06E8-F57D-1DEC-AE843F94E232}"/>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2B4CCDA2-5272-DC41-ED69-DB5C85ECBBA4}"/>
                </a:ext>
              </a:extLst>
            </p:cNvPr>
            <p:cNvSpPr txBox="1"/>
            <p:nvPr/>
          </p:nvSpPr>
          <p:spPr>
            <a:xfrm>
              <a:off x="50707" y="1516189"/>
              <a:ext cx="2064281" cy="830997"/>
            </a:xfrm>
            <a:prstGeom prst="rect">
              <a:avLst/>
            </a:prstGeom>
            <a:noFill/>
          </p:spPr>
          <p:txBody>
            <a:bodyPr wrap="square" rtlCol="0">
              <a:spAutoFit/>
            </a:bodyPr>
            <a:lstStyle/>
            <a:p>
              <a:pPr algn="ctr"/>
              <a:r>
                <a:rPr lang="zh-CN" altLang="zh-CN" sz="24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b="1"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径向</a:t>
              </a:r>
              <a:r>
                <a:rPr lang="zh-CN" altLang="zh-CN" sz="24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模糊”滤镜</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1" name="等腰三角形 20">
            <a:extLst>
              <a:ext uri="{FF2B5EF4-FFF2-40B4-BE49-F238E27FC236}">
                <a16:creationId xmlns:a16="http://schemas.microsoft.com/office/drawing/2014/main" id="{04EA0499-75D2-071D-ED59-6680947D000E}"/>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2C680F86-EBB4-6B38-4DCF-4F47A390C437}"/>
              </a:ext>
            </a:extLst>
          </p:cNvPr>
          <p:cNvSpPr/>
          <p:nvPr/>
        </p:nvSpPr>
        <p:spPr>
          <a:xfrm>
            <a:off x="2669795" y="834005"/>
            <a:ext cx="7662925" cy="178906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数量：设置径向模糊的强度。</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中心：设置径向模糊的中心位置。</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类型：设置径向模糊的样式，共有旋转、缩放两种样式，旋转用来模拟镜头旋转的效果，缩放用来模拟镜头推拉的效果，如图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11-41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文本框 22">
            <a:extLst>
              <a:ext uri="{FF2B5EF4-FFF2-40B4-BE49-F238E27FC236}">
                <a16:creationId xmlns:a16="http://schemas.microsoft.com/office/drawing/2014/main" id="{E05CEF53-8FFF-0117-4990-44ECD3F75055}"/>
              </a:ext>
            </a:extLst>
          </p:cNvPr>
          <p:cNvSpPr txBox="1"/>
          <p:nvPr/>
        </p:nvSpPr>
        <p:spPr>
          <a:xfrm>
            <a:off x="2954199" y="151254"/>
            <a:ext cx="1605280" cy="521970"/>
          </a:xfrm>
          <a:prstGeom prst="rect">
            <a:avLst/>
          </a:prstGeom>
          <a:noFill/>
        </p:spPr>
        <p:txBody>
          <a:bodyPr wrap="none" rtlCol="0">
            <a:spAutoFit/>
          </a:bodyPr>
          <a:lstStyle/>
          <a:p>
            <a:r>
              <a:rPr lang="zh-CN" altLang="en-US" sz="2800" b="1" dirty="0">
                <a:solidFill>
                  <a:schemeClr val="accent1"/>
                </a:solidFill>
              </a:rPr>
              <a:t>参数详解</a:t>
            </a:r>
          </a:p>
        </p:txBody>
      </p:sp>
      <p:pic>
        <p:nvPicPr>
          <p:cNvPr id="24" name="图片 23">
            <a:extLst>
              <a:ext uri="{FF2B5EF4-FFF2-40B4-BE49-F238E27FC236}">
                <a16:creationId xmlns:a16="http://schemas.microsoft.com/office/drawing/2014/main" id="{37418648-C948-01E3-C71C-EE4B5D380E8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669795" y="2774695"/>
            <a:ext cx="6870445" cy="1302180"/>
          </a:xfrm>
          <a:prstGeom prst="rect">
            <a:avLst/>
          </a:prstGeom>
          <a:noFill/>
          <a:ln>
            <a:noFill/>
          </a:ln>
        </p:spPr>
      </p:pic>
      <p:sp>
        <p:nvSpPr>
          <p:cNvPr id="26" name="文本框 25">
            <a:extLst>
              <a:ext uri="{FF2B5EF4-FFF2-40B4-BE49-F238E27FC236}">
                <a16:creationId xmlns:a16="http://schemas.microsoft.com/office/drawing/2014/main" id="{C52E65DA-60C3-7F96-EA1F-FEBC308348D1}"/>
              </a:ext>
            </a:extLst>
          </p:cNvPr>
          <p:cNvSpPr txBox="1"/>
          <p:nvPr/>
        </p:nvSpPr>
        <p:spPr>
          <a:xfrm>
            <a:off x="6930390" y="3631733"/>
            <a:ext cx="61188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11-41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7" name="矩形: 圆角 26">
            <a:extLst>
              <a:ext uri="{FF2B5EF4-FFF2-40B4-BE49-F238E27FC236}">
                <a16:creationId xmlns:a16="http://schemas.microsoft.com/office/drawing/2014/main" id="{0E8B95E0-2673-3D1F-1C22-9150489A3819}"/>
              </a:ext>
            </a:extLst>
          </p:cNvPr>
          <p:cNvSpPr/>
          <p:nvPr/>
        </p:nvSpPr>
        <p:spPr>
          <a:xfrm>
            <a:off x="2651760" y="4239080"/>
            <a:ext cx="7879080" cy="78627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消除锯齿（最佳品质）：设置图像的质量，共有低、高两种质量可供选择，如图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11-42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图片 27">
            <a:extLst>
              <a:ext uri="{FF2B5EF4-FFF2-40B4-BE49-F238E27FC236}">
                <a16:creationId xmlns:a16="http://schemas.microsoft.com/office/drawing/2014/main" id="{DBFBF2DB-A416-C5A5-8A67-EE3E2BB09DC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2651760" y="5208187"/>
            <a:ext cx="6888480" cy="1309603"/>
          </a:xfrm>
          <a:prstGeom prst="rect">
            <a:avLst/>
          </a:prstGeom>
          <a:noFill/>
          <a:ln>
            <a:noFill/>
          </a:ln>
        </p:spPr>
      </p:pic>
      <p:sp>
        <p:nvSpPr>
          <p:cNvPr id="30" name="文本框 29">
            <a:extLst>
              <a:ext uri="{FF2B5EF4-FFF2-40B4-BE49-F238E27FC236}">
                <a16:creationId xmlns:a16="http://schemas.microsoft.com/office/drawing/2014/main" id="{0249FB03-49BD-2DB4-9BC5-B9F0A2AFD394}"/>
              </a:ext>
            </a:extLst>
          </p:cNvPr>
          <p:cNvSpPr txBox="1"/>
          <p:nvPr/>
        </p:nvSpPr>
        <p:spPr>
          <a:xfrm>
            <a:off x="6717030" y="6022404"/>
            <a:ext cx="65455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11-42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7402463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0C950FA-B0D6-D2AB-F0DF-7580B09552EE}"/>
              </a:ext>
            </a:extLst>
          </p:cNvPr>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11" name="直接连接符 10">
            <a:extLst>
              <a:ext uri="{FF2B5EF4-FFF2-40B4-BE49-F238E27FC236}">
                <a16:creationId xmlns:a16="http://schemas.microsoft.com/office/drawing/2014/main" id="{2D649D68-1399-573C-6B99-BE4E6F906F96}"/>
              </a:ext>
            </a:extLst>
          </p:cNvPr>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C105D59E-C124-BFF2-C786-9EBD383651C5}"/>
              </a:ext>
            </a:extLst>
          </p:cNvPr>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C97C166-2676-F1A9-3445-8D71934B52FB}"/>
              </a:ext>
            </a:extLst>
          </p:cNvPr>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A3DA7D75-EDDA-1612-6022-AE70A81B3198}"/>
              </a:ext>
            </a:extLst>
          </p:cNvPr>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4</a:t>
            </a:r>
            <a:endParaRPr lang="zh-CN" altLang="en-US" sz="2400" b="1" dirty="0">
              <a:solidFill>
                <a:schemeClr val="bg1"/>
              </a:solidFill>
            </a:endParaRPr>
          </a:p>
        </p:txBody>
      </p:sp>
      <p:sp>
        <p:nvSpPr>
          <p:cNvPr id="22" name="文本框 21">
            <a:extLst>
              <a:ext uri="{FF2B5EF4-FFF2-40B4-BE49-F238E27FC236}">
                <a16:creationId xmlns:a16="http://schemas.microsoft.com/office/drawing/2014/main" id="{5AA3247F-305A-DCC9-B340-421D6B2EE042}"/>
              </a:ext>
            </a:extLst>
          </p:cNvPr>
          <p:cNvSpPr txBox="1"/>
          <p:nvPr/>
        </p:nvSpPr>
        <p:spPr>
          <a:xfrm>
            <a:off x="3838013" y="3013502"/>
            <a:ext cx="4515981" cy="830997"/>
          </a:xfrm>
          <a:prstGeom prst="rect">
            <a:avLst/>
          </a:prstGeom>
          <a:noFill/>
        </p:spPr>
        <p:txBody>
          <a:bodyPr wrap="none" rtlCol="0">
            <a:spAutoFit/>
          </a:bodyPr>
          <a:lstStyle/>
          <a:p>
            <a:pPr algn="ctr"/>
            <a:r>
              <a:rPr lang="zh-CN" altLang="zh-CN" sz="48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“透视”滤镜组</a:t>
            </a:r>
            <a:endParaRPr lang="zh-CN" altLang="en-US" sz="213200" b="1" dirty="0">
              <a:solidFill>
                <a:schemeClr val="bg1"/>
              </a:solidFill>
              <a:latin typeface="微软雅黑" panose="020B0503020204020204" pitchFamily="34" charset="-122"/>
              <a:ea typeface="微软雅黑" panose="020B0503020204020204" pitchFamily="34" charset="-122"/>
            </a:endParaRPr>
          </a:p>
        </p:txBody>
      </p:sp>
      <p:sp>
        <p:nvSpPr>
          <p:cNvPr id="23" name="bound_75435">
            <a:extLst>
              <a:ext uri="{FF2B5EF4-FFF2-40B4-BE49-F238E27FC236}">
                <a16:creationId xmlns:a16="http://schemas.microsoft.com/office/drawing/2014/main" id="{37A8FA5A-D4ED-B0D5-167E-4FAE85B8146E}"/>
              </a:ext>
            </a:extLst>
          </p:cNvPr>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761139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A1BE342D-1FAD-5B72-A9BA-6B0767890EE3}"/>
              </a:ext>
            </a:extLst>
          </p:cNvPr>
          <p:cNvGrpSpPr/>
          <p:nvPr/>
        </p:nvGrpSpPr>
        <p:grpSpPr>
          <a:xfrm>
            <a:off x="454520" y="835438"/>
            <a:ext cx="1954023" cy="588318"/>
            <a:chOff x="454520" y="256318"/>
            <a:chExt cx="1954023" cy="588318"/>
          </a:xfrm>
        </p:grpSpPr>
        <p:sp>
          <p:nvSpPr>
            <p:cNvPr id="11" name="矩形: 圆角 10">
              <a:extLst>
                <a:ext uri="{FF2B5EF4-FFF2-40B4-BE49-F238E27FC236}">
                  <a16:creationId xmlns:a16="http://schemas.microsoft.com/office/drawing/2014/main" id="{B692D739-6454-24B2-1194-C996D090B8C0}"/>
                </a:ext>
              </a:extLst>
            </p:cNvPr>
            <p:cNvSpPr/>
            <p:nvPr/>
          </p:nvSpPr>
          <p:spPr>
            <a:xfrm>
              <a:off x="454520" y="256318"/>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1387D5DE-AA52-9CFF-2769-4A594AC696EF}"/>
                </a:ext>
              </a:extLst>
            </p:cNvPr>
            <p:cNvSpPr txBox="1"/>
            <p:nvPr/>
          </p:nvSpPr>
          <p:spPr>
            <a:xfrm>
              <a:off x="461659" y="319644"/>
              <a:ext cx="1415773"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20" name="等腰三角形 19">
              <a:extLst>
                <a:ext uri="{FF2B5EF4-FFF2-40B4-BE49-F238E27FC236}">
                  <a16:creationId xmlns:a16="http://schemas.microsoft.com/office/drawing/2014/main" id="{F1578159-1634-5F06-009F-5B48209A0A48}"/>
                </a:ext>
              </a:extLst>
            </p:cNvPr>
            <p:cNvSpPr/>
            <p:nvPr/>
          </p:nvSpPr>
          <p:spPr>
            <a:xfrm rot="16200000">
              <a:off x="2242201" y="43143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a:extLst>
              <a:ext uri="{FF2B5EF4-FFF2-40B4-BE49-F238E27FC236}">
                <a16:creationId xmlns:a16="http://schemas.microsoft.com/office/drawing/2014/main" id="{EAEB1B98-6A3A-643E-DDCE-0B29C0D3D4F2}"/>
              </a:ext>
            </a:extLst>
          </p:cNvPr>
          <p:cNvSpPr/>
          <p:nvPr/>
        </p:nvSpPr>
        <p:spPr>
          <a:xfrm>
            <a:off x="3297156" y="435046"/>
            <a:ext cx="7877571" cy="1483700"/>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defRPr/>
            </a:pP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本节主要讲解“透视”滤镜组中的“投影”、“径向投影”滤镜。</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íṩļïḓê">
            <a:extLst>
              <a:ext uri="{FF2B5EF4-FFF2-40B4-BE49-F238E27FC236}">
                <a16:creationId xmlns:a16="http://schemas.microsoft.com/office/drawing/2014/main" id="{7563C1C9-5C7C-1FE7-6B34-8A59E8CF6650}"/>
              </a:ext>
            </a:extLst>
          </p:cNvPr>
          <p:cNvSpPr/>
          <p:nvPr/>
        </p:nvSpPr>
        <p:spPr bwMode="auto">
          <a:xfrm>
            <a:off x="3156189" y="2606040"/>
            <a:ext cx="8208771" cy="772775"/>
          </a:xfrm>
          <a:prstGeom prst="rect">
            <a:avLst/>
          </a:prstGeom>
          <a:solidFill>
            <a:schemeClr val="accent1"/>
          </a:solidFill>
          <a:ln w="38100">
            <a:noFill/>
          </a:ln>
        </p:spPr>
        <p:txBody>
          <a:bodyPr wrap="square" anchor="t">
            <a:noAutofit/>
          </a:bodyPr>
          <a:lstStyle/>
          <a:p>
            <a:pPr algn="ctr">
              <a:lnSpc>
                <a:spcPct val="130000"/>
              </a:lnSpc>
            </a:pPr>
            <a:r>
              <a:rPr lang="zh-CN" altLang="en-US" sz="2400" b="1" dirty="0">
                <a:solidFill>
                  <a:schemeClr val="bg1"/>
                </a:solidFill>
              </a:rPr>
              <a:t>本节知识导图</a:t>
            </a:r>
          </a:p>
        </p:txBody>
      </p:sp>
      <p:graphicFrame>
        <p:nvGraphicFramePr>
          <p:cNvPr id="23" name="表格 22">
            <a:extLst>
              <a:ext uri="{FF2B5EF4-FFF2-40B4-BE49-F238E27FC236}">
                <a16:creationId xmlns:a16="http://schemas.microsoft.com/office/drawing/2014/main" id="{B281D579-F479-7C6A-6C65-458772BC5608}"/>
              </a:ext>
            </a:extLst>
          </p:cNvPr>
          <p:cNvGraphicFramePr>
            <a:graphicFrameLocks noGrp="1"/>
          </p:cNvGraphicFramePr>
          <p:nvPr>
            <p:extLst>
              <p:ext uri="{D42A27DB-BD31-4B8C-83A1-F6EECF244321}">
                <p14:modId xmlns:p14="http://schemas.microsoft.com/office/powerpoint/2010/main" val="2756295647"/>
              </p:ext>
            </p:extLst>
          </p:nvPr>
        </p:nvGraphicFramePr>
        <p:xfrm>
          <a:off x="3156188" y="3378814"/>
          <a:ext cx="8208771" cy="3060349"/>
        </p:xfrm>
        <a:graphic>
          <a:graphicData uri="http://schemas.openxmlformats.org/drawingml/2006/table">
            <a:tbl>
              <a:tblPr firstRow="1" firstCol="1" bandRow="1">
                <a:tableStyleId>{5C22544A-7EE6-4342-B048-85BDC9FD1C3A}</a:tableStyleId>
              </a:tblPr>
              <a:tblGrid>
                <a:gridCol w="2590945">
                  <a:extLst>
                    <a:ext uri="{9D8B030D-6E8A-4147-A177-3AD203B41FA5}">
                      <a16:colId xmlns:a16="http://schemas.microsoft.com/office/drawing/2014/main" val="3752474012"/>
                    </a:ext>
                  </a:extLst>
                </a:gridCol>
                <a:gridCol w="2590945">
                  <a:extLst>
                    <a:ext uri="{9D8B030D-6E8A-4147-A177-3AD203B41FA5}">
                      <a16:colId xmlns:a16="http://schemas.microsoft.com/office/drawing/2014/main" val="3990396165"/>
                    </a:ext>
                  </a:extLst>
                </a:gridCol>
                <a:gridCol w="1790855">
                  <a:extLst>
                    <a:ext uri="{9D8B030D-6E8A-4147-A177-3AD203B41FA5}">
                      <a16:colId xmlns:a16="http://schemas.microsoft.com/office/drawing/2014/main" val="853224836"/>
                    </a:ext>
                  </a:extLst>
                </a:gridCol>
                <a:gridCol w="1236026">
                  <a:extLst>
                    <a:ext uri="{9D8B030D-6E8A-4147-A177-3AD203B41FA5}">
                      <a16:colId xmlns:a16="http://schemas.microsoft.com/office/drawing/2014/main" val="3146971065"/>
                    </a:ext>
                  </a:extLst>
                </a:gridCol>
              </a:tblGrid>
              <a:tr h="317149">
                <a:tc rowSpan="2">
                  <a:txBody>
                    <a:bodyPr/>
                    <a:lstStyle/>
                    <a:p>
                      <a:pPr algn="just"/>
                      <a:r>
                        <a:rPr lang="zh-CN" sz="1800" kern="100">
                          <a:effectLst/>
                        </a:rPr>
                        <a:t>透视滤镜组</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1800" kern="100">
                          <a:effectLst/>
                        </a:rPr>
                        <a:t>名称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1800" kern="100">
                          <a:effectLst/>
                        </a:rPr>
                        <a:t>作用</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1800" kern="100">
                          <a:effectLst/>
                        </a:rPr>
                        <a:t>重要性</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21251810"/>
                  </a:ext>
                </a:extLst>
              </a:tr>
              <a:tr h="2537196">
                <a:tc vMerge="1">
                  <a:txBody>
                    <a:bodyPr/>
                    <a:lstStyle/>
                    <a:p>
                      <a:endParaRPr lang="zh-CN" altLang="en-US"/>
                    </a:p>
                  </a:txBody>
                  <a:tcPr/>
                </a:tc>
                <a:tc>
                  <a:txBody>
                    <a:bodyPr/>
                    <a:lstStyle/>
                    <a:p>
                      <a:pPr algn="just"/>
                      <a:r>
                        <a:rPr lang="zh-CN" sz="1800" kern="100" dirty="0">
                          <a:effectLst/>
                        </a:rPr>
                        <a:t>“投影”</a:t>
                      </a:r>
                      <a:r>
                        <a:rPr lang="en-US" sz="1800" kern="100" dirty="0">
                          <a:effectLst/>
                        </a:rPr>
                        <a:t>/</a:t>
                      </a:r>
                      <a:r>
                        <a:rPr lang="zh-CN" sz="1800" kern="100" dirty="0">
                          <a:effectLst/>
                        </a:rPr>
                        <a:t>“径向投影”滤镜</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1800" kern="100">
                          <a:effectLst/>
                        </a:rPr>
                        <a:t>“投影”滤镜是由图像的</a:t>
                      </a:r>
                      <a:r>
                        <a:rPr lang="en-US" sz="1800" kern="100">
                          <a:effectLst/>
                        </a:rPr>
                        <a:t>Alpha(</a:t>
                      </a:r>
                      <a:r>
                        <a:rPr lang="zh-CN" sz="1800" kern="100">
                          <a:effectLst/>
                        </a:rPr>
                        <a:t>通道</a:t>
                      </a:r>
                      <a:r>
                        <a:rPr lang="en-US" sz="1800" kern="100">
                          <a:effectLst/>
                        </a:rPr>
                        <a:t>)</a:t>
                      </a:r>
                      <a:r>
                        <a:rPr lang="zh-CN" sz="1800" kern="100">
                          <a:effectLst/>
                        </a:rPr>
                        <a:t>所产生的图像阴影的形状所决定的；“径向投影”滤镜则通过自定义光源点所在的位置并照射图像产生阴影效果</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18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86190453"/>
                  </a:ext>
                </a:extLst>
              </a:tr>
            </a:tbl>
          </a:graphicData>
        </a:graphic>
      </p:graphicFrame>
    </p:spTree>
    <p:custDataLst>
      <p:tags r:id="rId1"/>
    </p:custDataLst>
    <p:extLst>
      <p:ext uri="{BB962C8B-B14F-4D97-AF65-F5344CB8AC3E}">
        <p14:creationId xmlns:p14="http://schemas.microsoft.com/office/powerpoint/2010/main" val="16577170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3528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 name="文本框 2"/>
          <p:cNvSpPr txBox="1"/>
          <p:nvPr/>
        </p:nvSpPr>
        <p:spPr>
          <a:xfrm>
            <a:off x="930042" y="2606075"/>
            <a:ext cx="1492716" cy="830997"/>
          </a:xfrm>
          <a:prstGeom prst="rect">
            <a:avLst/>
          </a:prstGeom>
          <a:noFill/>
        </p:spPr>
        <p:txBody>
          <a:bodyPr wrap="none" rtlCol="0">
            <a:spAutoFit/>
          </a:bodyPr>
          <a:lstStyle/>
          <a:p>
            <a:pPr algn="ctr"/>
            <a:r>
              <a:rPr lang="zh-CN" altLang="en-US" sz="4800" b="1" spc="300" dirty="0">
                <a:solidFill>
                  <a:schemeClr val="bg1"/>
                </a:solidFill>
              </a:rPr>
              <a:t>目录</a:t>
            </a:r>
          </a:p>
        </p:txBody>
      </p:sp>
      <p:sp>
        <p:nvSpPr>
          <p:cNvPr id="7" name="文本框 6"/>
          <p:cNvSpPr txBox="1"/>
          <p:nvPr/>
        </p:nvSpPr>
        <p:spPr>
          <a:xfrm>
            <a:off x="808310" y="3554278"/>
            <a:ext cx="1736181" cy="400110"/>
          </a:xfrm>
          <a:prstGeom prst="rect">
            <a:avLst/>
          </a:prstGeom>
          <a:noFill/>
        </p:spPr>
        <p:txBody>
          <a:bodyPr wrap="none" rtlCol="0">
            <a:spAutoFit/>
          </a:bodyPr>
          <a:lstStyle/>
          <a:p>
            <a:pPr algn="ctr"/>
            <a:r>
              <a:rPr lang="en-US" altLang="zh-CN" sz="2000" spc="300" dirty="0">
                <a:solidFill>
                  <a:schemeClr val="bg1"/>
                </a:solidFill>
              </a:rPr>
              <a:t>CONTENT</a:t>
            </a:r>
            <a:endParaRPr lang="zh-CN" altLang="en-US" sz="2000" spc="300" dirty="0">
              <a:solidFill>
                <a:schemeClr val="bg1"/>
              </a:solidFill>
            </a:endParaRPr>
          </a:p>
        </p:txBody>
      </p:sp>
      <p:sp>
        <p:nvSpPr>
          <p:cNvPr id="5" name="文本框 4"/>
          <p:cNvSpPr txBox="1"/>
          <p:nvPr>
            <p:custDataLst>
              <p:tags r:id="rId2"/>
            </p:custDataLst>
          </p:nvPr>
        </p:nvSpPr>
        <p:spPr>
          <a:xfrm>
            <a:off x="5416593" y="342875"/>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01</a:t>
            </a:r>
            <a:endParaRPr lang="zh-CN" altLang="en-US" sz="4400" b="1" spc="300" dirty="0">
              <a:solidFill>
                <a:schemeClr val="bg2">
                  <a:lumMod val="25000"/>
                </a:schemeClr>
              </a:solidFill>
            </a:endParaRPr>
          </a:p>
        </p:txBody>
      </p:sp>
      <p:sp>
        <p:nvSpPr>
          <p:cNvPr id="6" name="文本框 5"/>
          <p:cNvSpPr txBox="1"/>
          <p:nvPr>
            <p:custDataLst>
              <p:tags r:id="rId3"/>
            </p:custDataLst>
          </p:nvPr>
        </p:nvSpPr>
        <p:spPr>
          <a:xfrm>
            <a:off x="6418203" y="270897"/>
            <a:ext cx="2698175" cy="662554"/>
          </a:xfrm>
          <a:prstGeom prst="rect">
            <a:avLst/>
          </a:prstGeom>
          <a:noFill/>
        </p:spPr>
        <p:txBody>
          <a:bodyPr wrap="none" rtlCol="0">
            <a:spAutoFit/>
          </a:bodyPr>
          <a:lstStyle/>
          <a:p>
            <a:pPr algn="l">
              <a:lnSpc>
                <a:spcPct val="150000"/>
              </a:lnSpc>
            </a:pPr>
            <a:r>
              <a:rPr lang="zh-CN" altLang="zh-CN" sz="2800" b="1" kern="100" dirty="0">
                <a:effectLst/>
                <a:latin typeface="+mn-ea"/>
                <a:cs typeface="宋体" panose="02010600030101010101" pitchFamily="2" charset="-122"/>
              </a:rPr>
              <a:t>“生成”滤镜组</a:t>
            </a:r>
            <a:endParaRPr lang="zh-CN" altLang="zh-CN" sz="2800" kern="100" dirty="0">
              <a:effectLst/>
              <a:latin typeface="+mn-ea"/>
              <a:cs typeface="Times New Roman" panose="02020603050405020304" pitchFamily="18" charset="0"/>
            </a:endParaRPr>
          </a:p>
        </p:txBody>
      </p:sp>
      <p:sp>
        <p:nvSpPr>
          <p:cNvPr id="91" name="文本框 90"/>
          <p:cNvSpPr txBox="1"/>
          <p:nvPr>
            <p:custDataLst>
              <p:tags r:id="rId4"/>
            </p:custDataLst>
          </p:nvPr>
        </p:nvSpPr>
        <p:spPr>
          <a:xfrm>
            <a:off x="6565164" y="841978"/>
            <a:ext cx="2122441" cy="276999"/>
          </a:xfrm>
          <a:prstGeom prst="rect">
            <a:avLst/>
          </a:prstGeom>
          <a:noFill/>
        </p:spPr>
        <p:txBody>
          <a:bodyPr wrap="none" rtlCol="0">
            <a:spAutoFit/>
          </a:bodyPr>
          <a:lstStyle/>
          <a:p>
            <a:r>
              <a:rPr lang="en-US" altLang="zh-CN" sz="1200" spc="300" dirty="0">
                <a:solidFill>
                  <a:schemeClr val="bg2">
                    <a:lumMod val="25000"/>
                  </a:schemeClr>
                </a:solidFill>
              </a:rPr>
              <a:t>Build filter group</a:t>
            </a:r>
          </a:p>
        </p:txBody>
      </p:sp>
      <p:sp>
        <p:nvSpPr>
          <p:cNvPr id="97" name="文本框 96"/>
          <p:cNvSpPr txBox="1"/>
          <p:nvPr>
            <p:custDataLst>
              <p:tags r:id="rId5"/>
            </p:custDataLst>
          </p:nvPr>
        </p:nvSpPr>
        <p:spPr>
          <a:xfrm>
            <a:off x="5416593" y="1425306"/>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02</a:t>
            </a:r>
            <a:endParaRPr lang="zh-CN" altLang="en-US" sz="4400" b="1" spc="300" dirty="0">
              <a:solidFill>
                <a:schemeClr val="bg2">
                  <a:lumMod val="25000"/>
                </a:schemeClr>
              </a:solidFill>
            </a:endParaRPr>
          </a:p>
        </p:txBody>
      </p:sp>
      <p:sp>
        <p:nvSpPr>
          <p:cNvPr id="99" name="文本框 98"/>
          <p:cNvSpPr txBox="1"/>
          <p:nvPr>
            <p:custDataLst>
              <p:tags r:id="rId6"/>
            </p:custDataLst>
          </p:nvPr>
        </p:nvSpPr>
        <p:spPr>
          <a:xfrm>
            <a:off x="6434532" y="1418644"/>
            <a:ext cx="3057247" cy="523220"/>
          </a:xfrm>
          <a:prstGeom prst="rect">
            <a:avLst/>
          </a:prstGeom>
          <a:noFill/>
        </p:spPr>
        <p:txBody>
          <a:bodyPr wrap="none" rtlCol="0">
            <a:spAutoFit/>
          </a:bodyPr>
          <a:lstStyle/>
          <a:p>
            <a:r>
              <a:rPr lang="zh-CN" altLang="zh-CN" sz="2800" b="1" kern="100" dirty="0">
                <a:effectLst/>
                <a:latin typeface="+mn-ea"/>
                <a:cs typeface="宋体" panose="02010600030101010101" pitchFamily="2" charset="-122"/>
              </a:rPr>
              <a:t>“风格化”滤镜组</a:t>
            </a:r>
            <a:endParaRPr lang="zh-CN" altLang="en-US" sz="4000" b="1" dirty="0">
              <a:solidFill>
                <a:schemeClr val="bg2">
                  <a:lumMod val="25000"/>
                </a:schemeClr>
              </a:solidFill>
              <a:latin typeface="+mn-ea"/>
            </a:endParaRPr>
          </a:p>
        </p:txBody>
      </p:sp>
      <p:sp>
        <p:nvSpPr>
          <p:cNvPr id="100" name="文本框 99"/>
          <p:cNvSpPr txBox="1"/>
          <p:nvPr>
            <p:custDataLst>
              <p:tags r:id="rId7"/>
            </p:custDataLst>
          </p:nvPr>
        </p:nvSpPr>
        <p:spPr>
          <a:xfrm>
            <a:off x="6565164" y="1924409"/>
            <a:ext cx="1804789" cy="276999"/>
          </a:xfrm>
          <a:prstGeom prst="rect">
            <a:avLst/>
          </a:prstGeom>
          <a:noFill/>
        </p:spPr>
        <p:txBody>
          <a:bodyPr wrap="none" rtlCol="0">
            <a:spAutoFit/>
          </a:bodyPr>
          <a:lstStyle/>
          <a:p>
            <a:pPr algn="l"/>
            <a:r>
              <a:rPr lang="en-US" altLang="zh-CN" sz="1200" spc="300" dirty="0">
                <a:solidFill>
                  <a:schemeClr val="bg2">
                    <a:lumMod val="25000"/>
                  </a:schemeClr>
                </a:solidFill>
              </a:rPr>
              <a:t>Function Panel</a:t>
            </a:r>
          </a:p>
        </p:txBody>
      </p:sp>
      <p:sp>
        <p:nvSpPr>
          <p:cNvPr id="102" name="文本框 101"/>
          <p:cNvSpPr txBox="1"/>
          <p:nvPr>
            <p:custDataLst>
              <p:tags r:id="rId8"/>
            </p:custDataLst>
          </p:nvPr>
        </p:nvSpPr>
        <p:spPr>
          <a:xfrm>
            <a:off x="5416593" y="2507737"/>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03</a:t>
            </a:r>
            <a:endParaRPr lang="zh-CN" altLang="en-US" sz="4400" b="1" spc="300" dirty="0">
              <a:solidFill>
                <a:schemeClr val="bg2">
                  <a:lumMod val="25000"/>
                </a:schemeClr>
              </a:solidFill>
            </a:endParaRPr>
          </a:p>
        </p:txBody>
      </p:sp>
      <p:sp>
        <p:nvSpPr>
          <p:cNvPr id="104" name="文本框 103"/>
          <p:cNvSpPr txBox="1"/>
          <p:nvPr>
            <p:custDataLst>
              <p:tags r:id="rId9"/>
            </p:custDataLst>
          </p:nvPr>
        </p:nvSpPr>
        <p:spPr>
          <a:xfrm>
            <a:off x="6418304" y="2501297"/>
            <a:ext cx="3977216" cy="523220"/>
          </a:xfrm>
          <a:prstGeom prst="rect">
            <a:avLst/>
          </a:prstGeom>
          <a:noFill/>
        </p:spPr>
        <p:txBody>
          <a:bodyPr wrap="square" rtlCol="0">
            <a:spAutoFit/>
          </a:bodyPr>
          <a:lstStyle/>
          <a:p>
            <a:pPr algn="l"/>
            <a:r>
              <a:rPr lang="zh-CN" altLang="zh-CN" sz="2800" b="1" kern="100" dirty="0">
                <a:effectLst/>
                <a:latin typeface="+mn-ea"/>
                <a:cs typeface="宋体" panose="02010600030101010101" pitchFamily="2" charset="-122"/>
              </a:rPr>
              <a:t>“模糊和锐化”滤镜组</a:t>
            </a:r>
            <a:endParaRPr lang="zh-CN" altLang="en-US" sz="4000" b="1" dirty="0">
              <a:solidFill>
                <a:schemeClr val="bg2">
                  <a:lumMod val="25000"/>
                </a:schemeClr>
              </a:solidFill>
              <a:latin typeface="+mn-ea"/>
            </a:endParaRPr>
          </a:p>
        </p:txBody>
      </p:sp>
      <p:sp>
        <p:nvSpPr>
          <p:cNvPr id="105" name="文本框 104"/>
          <p:cNvSpPr txBox="1"/>
          <p:nvPr>
            <p:custDataLst>
              <p:tags r:id="rId10"/>
            </p:custDataLst>
          </p:nvPr>
        </p:nvSpPr>
        <p:spPr>
          <a:xfrm>
            <a:off x="6565164" y="3006840"/>
            <a:ext cx="3218895" cy="276999"/>
          </a:xfrm>
          <a:prstGeom prst="rect">
            <a:avLst/>
          </a:prstGeom>
          <a:noFill/>
        </p:spPr>
        <p:txBody>
          <a:bodyPr wrap="none" rtlCol="0">
            <a:spAutoFit/>
          </a:bodyPr>
          <a:lstStyle/>
          <a:p>
            <a:r>
              <a:rPr lang="en-US" altLang="zh-CN" sz="1200" spc="300" dirty="0">
                <a:solidFill>
                  <a:schemeClr val="bg2">
                    <a:lumMod val="25000"/>
                  </a:schemeClr>
                </a:solidFill>
              </a:rPr>
              <a:t>Blur &amp; Sharpen filter group</a:t>
            </a:r>
          </a:p>
        </p:txBody>
      </p:sp>
      <p:sp>
        <p:nvSpPr>
          <p:cNvPr id="107" name="文本框 106"/>
          <p:cNvSpPr txBox="1"/>
          <p:nvPr>
            <p:custDataLst>
              <p:tags r:id="rId11"/>
            </p:custDataLst>
          </p:nvPr>
        </p:nvSpPr>
        <p:spPr>
          <a:xfrm>
            <a:off x="5416593" y="3590168"/>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04</a:t>
            </a:r>
            <a:endParaRPr lang="zh-CN" altLang="en-US" sz="4400" b="1" spc="300" dirty="0">
              <a:solidFill>
                <a:schemeClr val="bg2">
                  <a:lumMod val="25000"/>
                </a:schemeClr>
              </a:solidFill>
            </a:endParaRPr>
          </a:p>
        </p:txBody>
      </p:sp>
      <p:sp>
        <p:nvSpPr>
          <p:cNvPr id="109" name="文本框 108"/>
          <p:cNvSpPr txBox="1"/>
          <p:nvPr>
            <p:custDataLst>
              <p:tags r:id="rId12"/>
            </p:custDataLst>
          </p:nvPr>
        </p:nvSpPr>
        <p:spPr>
          <a:xfrm>
            <a:off x="6467190" y="3583506"/>
            <a:ext cx="2698175" cy="523220"/>
          </a:xfrm>
          <a:prstGeom prst="rect">
            <a:avLst/>
          </a:prstGeom>
          <a:noFill/>
        </p:spPr>
        <p:txBody>
          <a:bodyPr wrap="none" rtlCol="0">
            <a:spAutoFit/>
          </a:bodyPr>
          <a:lstStyle/>
          <a:p>
            <a:r>
              <a:rPr lang="zh-CN" altLang="zh-CN" sz="2800" b="1" kern="100" dirty="0">
                <a:effectLst/>
                <a:latin typeface="+mn-ea"/>
                <a:cs typeface="宋体" panose="02010600030101010101" pitchFamily="2" charset="-122"/>
              </a:rPr>
              <a:t>“透视”滤镜组</a:t>
            </a:r>
            <a:endParaRPr lang="zh-CN" altLang="en-US" sz="4000" b="1" dirty="0">
              <a:solidFill>
                <a:schemeClr val="bg2">
                  <a:lumMod val="25000"/>
                </a:schemeClr>
              </a:solidFill>
              <a:latin typeface="+mn-ea"/>
            </a:endParaRPr>
          </a:p>
        </p:txBody>
      </p:sp>
      <p:sp>
        <p:nvSpPr>
          <p:cNvPr id="110" name="文本框 109"/>
          <p:cNvSpPr txBox="1"/>
          <p:nvPr>
            <p:custDataLst>
              <p:tags r:id="rId13"/>
            </p:custDataLst>
          </p:nvPr>
        </p:nvSpPr>
        <p:spPr>
          <a:xfrm>
            <a:off x="6565164" y="4089271"/>
            <a:ext cx="2813784" cy="276999"/>
          </a:xfrm>
          <a:prstGeom prst="rect">
            <a:avLst/>
          </a:prstGeom>
          <a:noFill/>
        </p:spPr>
        <p:txBody>
          <a:bodyPr wrap="none" rtlCol="0">
            <a:spAutoFit/>
          </a:bodyPr>
          <a:lstStyle/>
          <a:p>
            <a:r>
              <a:rPr lang="en-US" altLang="zh-CN" sz="1200" spc="300">
                <a:solidFill>
                  <a:schemeClr val="bg2">
                    <a:lumMod val="25000"/>
                  </a:schemeClr>
                </a:solidFill>
              </a:rPr>
              <a:t>Perspective filter group</a:t>
            </a:r>
            <a:endParaRPr lang="en-US" altLang="zh-CN" sz="1200" spc="300" dirty="0">
              <a:solidFill>
                <a:schemeClr val="bg2">
                  <a:lumMod val="25000"/>
                </a:schemeClr>
              </a:solidFill>
            </a:endParaRPr>
          </a:p>
        </p:txBody>
      </p:sp>
      <p:sp>
        <p:nvSpPr>
          <p:cNvPr id="112" name="文本框 111"/>
          <p:cNvSpPr txBox="1"/>
          <p:nvPr>
            <p:custDataLst>
              <p:tags r:id="rId14"/>
            </p:custDataLst>
          </p:nvPr>
        </p:nvSpPr>
        <p:spPr>
          <a:xfrm>
            <a:off x="5416593" y="4672599"/>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05</a:t>
            </a:r>
            <a:endParaRPr lang="zh-CN" altLang="en-US" sz="4400" b="1" spc="300" dirty="0">
              <a:solidFill>
                <a:schemeClr val="bg2">
                  <a:lumMod val="25000"/>
                </a:schemeClr>
              </a:solidFill>
            </a:endParaRPr>
          </a:p>
        </p:txBody>
      </p:sp>
      <p:sp>
        <p:nvSpPr>
          <p:cNvPr id="114" name="文本框 113"/>
          <p:cNvSpPr txBox="1"/>
          <p:nvPr>
            <p:custDataLst>
              <p:tags r:id="rId15"/>
            </p:custDataLst>
          </p:nvPr>
        </p:nvSpPr>
        <p:spPr>
          <a:xfrm>
            <a:off x="6483519" y="4665937"/>
            <a:ext cx="2698175" cy="523220"/>
          </a:xfrm>
          <a:prstGeom prst="rect">
            <a:avLst/>
          </a:prstGeom>
          <a:noFill/>
        </p:spPr>
        <p:txBody>
          <a:bodyPr wrap="none" rtlCol="0">
            <a:spAutoFit/>
          </a:bodyPr>
          <a:lstStyle/>
          <a:p>
            <a:r>
              <a:rPr lang="zh-CN" altLang="en-US" sz="2800" b="1" dirty="0">
                <a:solidFill>
                  <a:schemeClr val="bg2">
                    <a:lumMod val="25000"/>
                  </a:schemeClr>
                </a:solidFill>
              </a:rPr>
              <a:t>“过渡”滤镜组</a:t>
            </a:r>
          </a:p>
        </p:txBody>
      </p:sp>
      <p:sp>
        <p:nvSpPr>
          <p:cNvPr id="115" name="文本框 114"/>
          <p:cNvSpPr txBox="1"/>
          <p:nvPr>
            <p:custDataLst>
              <p:tags r:id="rId16"/>
            </p:custDataLst>
          </p:nvPr>
        </p:nvSpPr>
        <p:spPr>
          <a:xfrm>
            <a:off x="6565164" y="5171702"/>
            <a:ext cx="2768450" cy="276999"/>
          </a:xfrm>
          <a:prstGeom prst="rect">
            <a:avLst/>
          </a:prstGeom>
          <a:noFill/>
        </p:spPr>
        <p:txBody>
          <a:bodyPr wrap="none" rtlCol="0">
            <a:spAutoFit/>
          </a:bodyPr>
          <a:lstStyle/>
          <a:p>
            <a:r>
              <a:rPr lang="en-US" altLang="zh-CN" sz="1200" spc="300" dirty="0">
                <a:solidFill>
                  <a:schemeClr val="bg2">
                    <a:lumMod val="25000"/>
                  </a:schemeClr>
                </a:solidFill>
              </a:rPr>
              <a:t>Transitions filter group</a:t>
            </a:r>
          </a:p>
        </p:txBody>
      </p:sp>
      <p:sp>
        <p:nvSpPr>
          <p:cNvPr id="4" name="文本框 3">
            <a:extLst>
              <a:ext uri="{FF2B5EF4-FFF2-40B4-BE49-F238E27FC236}">
                <a16:creationId xmlns:a16="http://schemas.microsoft.com/office/drawing/2014/main" id="{B27D550F-9AE9-F9D6-5B70-46960B5F7E39}"/>
              </a:ext>
            </a:extLst>
          </p:cNvPr>
          <p:cNvSpPr txBox="1"/>
          <p:nvPr>
            <p:custDataLst>
              <p:tags r:id="rId17"/>
            </p:custDataLst>
          </p:nvPr>
        </p:nvSpPr>
        <p:spPr>
          <a:xfrm>
            <a:off x="5416593" y="5701708"/>
            <a:ext cx="957314" cy="769441"/>
          </a:xfrm>
          <a:prstGeom prst="rect">
            <a:avLst/>
          </a:prstGeom>
          <a:noFill/>
        </p:spPr>
        <p:txBody>
          <a:bodyPr wrap="none" rtlCol="0">
            <a:spAutoFit/>
          </a:bodyPr>
          <a:lstStyle/>
          <a:p>
            <a:pPr algn="ctr"/>
            <a:r>
              <a:rPr lang="en-US" altLang="zh-CN" sz="4400" b="1" spc="300" dirty="0">
                <a:solidFill>
                  <a:schemeClr val="bg2">
                    <a:lumMod val="25000"/>
                  </a:schemeClr>
                </a:solidFill>
              </a:rPr>
              <a:t>06</a:t>
            </a:r>
            <a:endParaRPr lang="zh-CN" altLang="en-US" sz="4400" b="1" spc="300" dirty="0">
              <a:solidFill>
                <a:schemeClr val="bg2">
                  <a:lumMod val="25000"/>
                </a:schemeClr>
              </a:solidFill>
            </a:endParaRPr>
          </a:p>
        </p:txBody>
      </p:sp>
      <p:sp>
        <p:nvSpPr>
          <p:cNvPr id="8" name="文本框 7">
            <a:extLst>
              <a:ext uri="{FF2B5EF4-FFF2-40B4-BE49-F238E27FC236}">
                <a16:creationId xmlns:a16="http://schemas.microsoft.com/office/drawing/2014/main" id="{DA2A7348-B866-443A-221D-9D1B530072E6}"/>
              </a:ext>
            </a:extLst>
          </p:cNvPr>
          <p:cNvSpPr txBox="1"/>
          <p:nvPr>
            <p:custDataLst>
              <p:tags r:id="rId18"/>
            </p:custDataLst>
          </p:nvPr>
        </p:nvSpPr>
        <p:spPr>
          <a:xfrm>
            <a:off x="6663138" y="5695046"/>
            <a:ext cx="1620957" cy="523220"/>
          </a:xfrm>
          <a:prstGeom prst="rect">
            <a:avLst/>
          </a:prstGeom>
          <a:noFill/>
        </p:spPr>
        <p:txBody>
          <a:bodyPr wrap="none" rtlCol="0">
            <a:spAutoFit/>
          </a:bodyPr>
          <a:lstStyle/>
          <a:p>
            <a:r>
              <a:rPr lang="zh-CN" altLang="en-US" sz="2800" b="1" dirty="0">
                <a:solidFill>
                  <a:schemeClr val="bg2">
                    <a:lumMod val="25000"/>
                  </a:schemeClr>
                </a:solidFill>
              </a:rPr>
              <a:t>课后习题</a:t>
            </a:r>
          </a:p>
        </p:txBody>
      </p:sp>
      <p:sp>
        <p:nvSpPr>
          <p:cNvPr id="9" name="文本框 8">
            <a:extLst>
              <a:ext uri="{FF2B5EF4-FFF2-40B4-BE49-F238E27FC236}">
                <a16:creationId xmlns:a16="http://schemas.microsoft.com/office/drawing/2014/main" id="{E3F73659-9F35-BA92-E5D8-7BF5D2E39198}"/>
              </a:ext>
            </a:extLst>
          </p:cNvPr>
          <p:cNvSpPr txBox="1"/>
          <p:nvPr>
            <p:custDataLst>
              <p:tags r:id="rId19"/>
            </p:custDataLst>
          </p:nvPr>
        </p:nvSpPr>
        <p:spPr>
          <a:xfrm>
            <a:off x="6565164" y="6200811"/>
            <a:ext cx="2472023" cy="276999"/>
          </a:xfrm>
          <a:prstGeom prst="rect">
            <a:avLst/>
          </a:prstGeom>
          <a:noFill/>
        </p:spPr>
        <p:txBody>
          <a:bodyPr wrap="none" rtlCol="0">
            <a:spAutoFit/>
          </a:bodyPr>
          <a:lstStyle/>
          <a:p>
            <a:r>
              <a:rPr lang="en-US" altLang="zh-CN" sz="1200" spc="300" dirty="0">
                <a:solidFill>
                  <a:schemeClr val="bg2">
                    <a:lumMod val="25000"/>
                  </a:schemeClr>
                </a:solidFill>
              </a:rPr>
              <a:t>After Class Exercises</a:t>
            </a: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2DC74D7-75D0-1AA0-8CBE-B12D9B364720}"/>
              </a:ext>
            </a:extLst>
          </p:cNvPr>
          <p:cNvGrpSpPr/>
          <p:nvPr/>
        </p:nvGrpSpPr>
        <p:grpSpPr>
          <a:xfrm>
            <a:off x="30389" y="1064025"/>
            <a:ext cx="2230346" cy="1004145"/>
            <a:chOff x="50707" y="1481511"/>
            <a:chExt cx="2165030" cy="918222"/>
          </a:xfrm>
        </p:grpSpPr>
        <p:sp>
          <p:nvSpPr>
            <p:cNvPr id="21" name="矩形: 圆角 20">
              <a:extLst>
                <a:ext uri="{FF2B5EF4-FFF2-40B4-BE49-F238E27FC236}">
                  <a16:creationId xmlns:a16="http://schemas.microsoft.com/office/drawing/2014/main" id="{1BE85E08-7EA6-531C-1F9C-E505E44713D8}"/>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D42276A1-BC2F-8181-BD28-92C421626C0D}"/>
                </a:ext>
              </a:extLst>
            </p:cNvPr>
            <p:cNvSpPr txBox="1"/>
            <p:nvPr/>
          </p:nvSpPr>
          <p:spPr>
            <a:xfrm>
              <a:off x="50707" y="1611133"/>
              <a:ext cx="2064281" cy="619169"/>
            </a:xfrm>
            <a:prstGeom prst="rect">
              <a:avLst/>
            </a:prstGeom>
            <a:noFill/>
          </p:spPr>
          <p:txBody>
            <a:bodyPr wrap="square" rtlCol="0">
              <a:spAutoFit/>
            </a:bodyPr>
            <a:lstStyle/>
            <a:p>
              <a:pPr algn="ctr"/>
              <a:r>
                <a:rPr lang="zh-CN" altLang="en-US" sz="1900" b="1" dirty="0">
                  <a:solidFill>
                    <a:schemeClr val="bg1"/>
                  </a:solidFill>
                </a:rPr>
                <a:t>课堂案例</a:t>
              </a:r>
              <a:r>
                <a:rPr lang="en-US" altLang="zh-CN" sz="1900" b="1" dirty="0">
                  <a:solidFill>
                    <a:schemeClr val="bg1"/>
                  </a:solidFill>
                </a:rPr>
                <a:t>——</a:t>
              </a:r>
              <a:r>
                <a:rPr lang="zh-CN" altLang="en-US" sz="1900" b="1" dirty="0">
                  <a:solidFill>
                    <a:schemeClr val="bg1"/>
                  </a:solidFill>
                </a:rPr>
                <a:t>树叶真实效果的制作</a:t>
              </a:r>
            </a:p>
          </p:txBody>
        </p:sp>
      </p:grpSp>
      <p:sp>
        <p:nvSpPr>
          <p:cNvPr id="23" name="等腰三角形 22">
            <a:extLst>
              <a:ext uri="{FF2B5EF4-FFF2-40B4-BE49-F238E27FC236}">
                <a16:creationId xmlns:a16="http://schemas.microsoft.com/office/drawing/2014/main" id="{0B05E639-EFEA-9BE9-76E8-1FAA1A10946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E452AC32-CB54-4EC5-3CE2-792B5E53E88F}"/>
              </a:ext>
            </a:extLst>
          </p:cNvPr>
          <p:cNvSpPr/>
          <p:nvPr/>
        </p:nvSpPr>
        <p:spPr>
          <a:xfrm>
            <a:off x="2490550" y="684588"/>
            <a:ext cx="9366170" cy="183001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素材位置</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&gt;CH11&gt;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课堂案例——树叶真实效果的制作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实例位置</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课堂案例——树叶真实效果的制作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任务描述</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本案例通过对素材“树叶”的制作动态效果，掌握“径向投影”滤镜的用法</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本案例的画面阴影发效果的前后对比情况如图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11-43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文本框 25">
            <a:extLst>
              <a:ext uri="{FF2B5EF4-FFF2-40B4-BE49-F238E27FC236}">
                <a16:creationId xmlns:a16="http://schemas.microsoft.com/office/drawing/2014/main" id="{FF2FCF9D-B798-E38B-E636-FD340E66C902}"/>
              </a:ext>
            </a:extLst>
          </p:cNvPr>
          <p:cNvSpPr txBox="1"/>
          <p:nvPr/>
        </p:nvSpPr>
        <p:spPr>
          <a:xfrm>
            <a:off x="2477902" y="3017519"/>
            <a:ext cx="6111240" cy="460382"/>
          </a:xfrm>
          <a:prstGeom prst="rect">
            <a:avLst/>
          </a:prstGeom>
          <a:noFill/>
        </p:spPr>
        <p:txBody>
          <a:bodyPr wrap="square">
            <a:spAutoFit/>
          </a:bodyPr>
          <a:lstStyle/>
          <a:p>
            <a:pPr algn="just">
              <a:lnSpc>
                <a:spcPct val="150000"/>
              </a:lnSpc>
            </a:pPr>
            <a:r>
              <a:rPr lang="zh-CN" altLang="zh-CN" sz="1800" b="1" kern="100" dirty="0">
                <a:effectLst/>
                <a:latin typeface="Calibri" panose="020F0502020204030204" pitchFamily="34" charset="0"/>
                <a:ea typeface="宋体" panose="02010600030101010101" pitchFamily="2" charset="-122"/>
                <a:cs typeface="宋体" panose="02010600030101010101" pitchFamily="2" charset="-122"/>
              </a:rPr>
              <a:t>难易指数</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7" name="图片 26">
            <a:extLst>
              <a:ext uri="{FF2B5EF4-FFF2-40B4-BE49-F238E27FC236}">
                <a16:creationId xmlns:a16="http://schemas.microsoft.com/office/drawing/2014/main" id="{8D2796DC-EB4C-2D13-9F5D-835735B70BC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490550" y="3633144"/>
            <a:ext cx="7859392" cy="1830010"/>
          </a:xfrm>
          <a:prstGeom prst="rect">
            <a:avLst/>
          </a:prstGeom>
          <a:noFill/>
          <a:ln>
            <a:noFill/>
          </a:ln>
        </p:spPr>
      </p:pic>
      <p:sp>
        <p:nvSpPr>
          <p:cNvPr id="29" name="文本框 28">
            <a:extLst>
              <a:ext uri="{FF2B5EF4-FFF2-40B4-BE49-F238E27FC236}">
                <a16:creationId xmlns:a16="http://schemas.microsoft.com/office/drawing/2014/main" id="{30240727-1DE1-40DD-6EF6-21E69536554A}"/>
              </a:ext>
            </a:extLst>
          </p:cNvPr>
          <p:cNvSpPr txBox="1"/>
          <p:nvPr/>
        </p:nvSpPr>
        <p:spPr>
          <a:xfrm>
            <a:off x="7764780" y="4876802"/>
            <a:ext cx="611124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11-43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3659028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D4F108C-12F1-5857-85DF-F05AAF079A1E}"/>
              </a:ext>
            </a:extLst>
          </p:cNvPr>
          <p:cNvGrpSpPr/>
          <p:nvPr/>
        </p:nvGrpSpPr>
        <p:grpSpPr>
          <a:xfrm>
            <a:off x="30389" y="1064025"/>
            <a:ext cx="2230346" cy="1004145"/>
            <a:chOff x="50707" y="1481511"/>
            <a:chExt cx="2165030" cy="918222"/>
          </a:xfrm>
        </p:grpSpPr>
        <p:sp>
          <p:nvSpPr>
            <p:cNvPr id="11" name="矩形: 圆角 10">
              <a:extLst>
                <a:ext uri="{FF2B5EF4-FFF2-40B4-BE49-F238E27FC236}">
                  <a16:creationId xmlns:a16="http://schemas.microsoft.com/office/drawing/2014/main" id="{8EE6FCA2-EF22-6656-EB10-528444A13C1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B169EF0B-BB86-5870-AFDA-964766CF928C}"/>
                </a:ext>
              </a:extLst>
            </p:cNvPr>
            <p:cNvSpPr txBox="1"/>
            <p:nvPr/>
          </p:nvSpPr>
          <p:spPr>
            <a:xfrm>
              <a:off x="50707" y="1611133"/>
              <a:ext cx="2064281" cy="619169"/>
            </a:xfrm>
            <a:prstGeom prst="rect">
              <a:avLst/>
            </a:prstGeom>
            <a:noFill/>
          </p:spPr>
          <p:txBody>
            <a:bodyPr wrap="square" rtlCol="0">
              <a:spAutoFit/>
            </a:bodyPr>
            <a:lstStyle/>
            <a:p>
              <a:pPr algn="ctr"/>
              <a:r>
                <a:rPr lang="zh-CN" altLang="en-US" sz="1900" b="1" dirty="0">
                  <a:solidFill>
                    <a:schemeClr val="bg1"/>
                  </a:solidFill>
                </a:rPr>
                <a:t>课堂案例</a:t>
              </a:r>
              <a:r>
                <a:rPr lang="en-US" altLang="zh-CN" sz="1900" b="1" dirty="0">
                  <a:solidFill>
                    <a:schemeClr val="bg1"/>
                  </a:solidFill>
                </a:rPr>
                <a:t>——</a:t>
              </a:r>
              <a:r>
                <a:rPr lang="zh-CN" altLang="en-US" sz="1900" b="1" dirty="0">
                  <a:solidFill>
                    <a:schemeClr val="bg1"/>
                  </a:solidFill>
                </a:rPr>
                <a:t>树叶真实效果的制作</a:t>
              </a:r>
            </a:p>
          </p:txBody>
        </p:sp>
      </p:grpSp>
      <p:sp>
        <p:nvSpPr>
          <p:cNvPr id="21" name="等腰三角形 20">
            <a:extLst>
              <a:ext uri="{FF2B5EF4-FFF2-40B4-BE49-F238E27FC236}">
                <a16:creationId xmlns:a16="http://schemas.microsoft.com/office/drawing/2014/main" id="{A9989BF3-1A01-1745-8FE8-803DBCA74C83}"/>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08B1D5FB-662F-3ECD-E866-D9F0255B134C}"/>
              </a:ext>
            </a:extLst>
          </p:cNvPr>
          <p:cNvSpPr/>
          <p:nvPr/>
        </p:nvSpPr>
        <p:spPr>
          <a:xfrm>
            <a:off x="2490550" y="587958"/>
            <a:ext cx="6878243" cy="159136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：打开学习资源中的“实例文件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课堂案例——树叶真实效果的制作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”文件，然后加载“画面阴影”合成，如图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11-44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3" name="图片 22">
            <a:extLst>
              <a:ext uri="{FF2B5EF4-FFF2-40B4-BE49-F238E27FC236}">
                <a16:creationId xmlns:a16="http://schemas.microsoft.com/office/drawing/2014/main" id="{A9A198A1-149A-93F9-9484-64F9EC5424C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505790" y="2290762"/>
            <a:ext cx="3178730" cy="2389046"/>
          </a:xfrm>
          <a:prstGeom prst="rect">
            <a:avLst/>
          </a:prstGeom>
          <a:noFill/>
          <a:ln>
            <a:noFill/>
          </a:ln>
        </p:spPr>
      </p:pic>
      <p:sp>
        <p:nvSpPr>
          <p:cNvPr id="25" name="文本框 24">
            <a:extLst>
              <a:ext uri="{FF2B5EF4-FFF2-40B4-BE49-F238E27FC236}">
                <a16:creationId xmlns:a16="http://schemas.microsoft.com/office/drawing/2014/main" id="{9517C4BF-1E58-32D3-DDE6-E8C61EF1AF99}"/>
              </a:ext>
            </a:extLst>
          </p:cNvPr>
          <p:cNvSpPr txBox="1"/>
          <p:nvPr/>
        </p:nvSpPr>
        <p:spPr>
          <a:xfrm>
            <a:off x="3056810" y="4233540"/>
            <a:ext cx="611124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11-44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6" name="图片 25">
            <a:extLst>
              <a:ext uri="{FF2B5EF4-FFF2-40B4-BE49-F238E27FC236}">
                <a16:creationId xmlns:a16="http://schemas.microsoft.com/office/drawing/2014/main" id="{8075A917-B135-1043-F7AC-49C17369442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6723935" y="2290762"/>
            <a:ext cx="3808426" cy="2387920"/>
          </a:xfrm>
          <a:prstGeom prst="rect">
            <a:avLst/>
          </a:prstGeom>
          <a:noFill/>
          <a:ln>
            <a:noFill/>
          </a:ln>
        </p:spPr>
      </p:pic>
      <p:sp>
        <p:nvSpPr>
          <p:cNvPr id="28" name="文本框 27">
            <a:extLst>
              <a:ext uri="{FF2B5EF4-FFF2-40B4-BE49-F238E27FC236}">
                <a16:creationId xmlns:a16="http://schemas.microsoft.com/office/drawing/2014/main" id="{32EBCD79-204F-5C0B-9882-D318D53AA206}"/>
              </a:ext>
            </a:extLst>
          </p:cNvPr>
          <p:cNvSpPr txBox="1"/>
          <p:nvPr/>
        </p:nvSpPr>
        <p:spPr>
          <a:xfrm>
            <a:off x="7901940" y="4213537"/>
            <a:ext cx="611124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11-45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9" name="矩形: 圆角 28">
            <a:extLst>
              <a:ext uri="{FF2B5EF4-FFF2-40B4-BE49-F238E27FC236}">
                <a16:creationId xmlns:a16="http://schemas.microsoft.com/office/drawing/2014/main" id="{E86511BA-0011-979F-46DE-DFBE160147B3}"/>
              </a:ext>
            </a:extLst>
          </p:cNvPr>
          <p:cNvSpPr/>
          <p:nvPr/>
        </p:nvSpPr>
        <p:spPr>
          <a:xfrm>
            <a:off x="2505790" y="4806257"/>
            <a:ext cx="6868122" cy="137006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：选择“树叶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png</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”图层，然后执行“效果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透视</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投影”菜单命令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设置“距离”为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，“柔和度”为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11-45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en-US"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ustDataLst>
      <p:tags r:id="rId1"/>
    </p:custDataLst>
    <p:extLst>
      <p:ext uri="{BB962C8B-B14F-4D97-AF65-F5344CB8AC3E}">
        <p14:creationId xmlns:p14="http://schemas.microsoft.com/office/powerpoint/2010/main" val="39115794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A32547E-44BC-B2A5-7612-FDFFD98F7D38}"/>
              </a:ext>
            </a:extLst>
          </p:cNvPr>
          <p:cNvGrpSpPr/>
          <p:nvPr/>
        </p:nvGrpSpPr>
        <p:grpSpPr>
          <a:xfrm>
            <a:off x="30389" y="1064025"/>
            <a:ext cx="2230346" cy="1004145"/>
            <a:chOff x="50707" y="1481511"/>
            <a:chExt cx="2165030" cy="918222"/>
          </a:xfrm>
        </p:grpSpPr>
        <p:sp>
          <p:nvSpPr>
            <p:cNvPr id="11" name="矩形: 圆角 10">
              <a:extLst>
                <a:ext uri="{FF2B5EF4-FFF2-40B4-BE49-F238E27FC236}">
                  <a16:creationId xmlns:a16="http://schemas.microsoft.com/office/drawing/2014/main" id="{426F28D4-4895-7D96-1FB3-8477218352A9}"/>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99C6617-26FE-3383-04E6-F927989D067D}"/>
                </a:ext>
              </a:extLst>
            </p:cNvPr>
            <p:cNvSpPr txBox="1"/>
            <p:nvPr/>
          </p:nvSpPr>
          <p:spPr>
            <a:xfrm>
              <a:off x="50707" y="1611133"/>
              <a:ext cx="2064281" cy="619169"/>
            </a:xfrm>
            <a:prstGeom prst="rect">
              <a:avLst/>
            </a:prstGeom>
            <a:noFill/>
          </p:spPr>
          <p:txBody>
            <a:bodyPr wrap="square" rtlCol="0">
              <a:spAutoFit/>
            </a:bodyPr>
            <a:lstStyle/>
            <a:p>
              <a:pPr algn="ctr"/>
              <a:r>
                <a:rPr lang="zh-CN" altLang="en-US" sz="1900" b="1" dirty="0">
                  <a:solidFill>
                    <a:schemeClr val="bg1"/>
                  </a:solidFill>
                </a:rPr>
                <a:t>课堂案例</a:t>
              </a:r>
              <a:r>
                <a:rPr lang="en-US" altLang="zh-CN" sz="1900" b="1" dirty="0">
                  <a:solidFill>
                    <a:schemeClr val="bg1"/>
                  </a:solidFill>
                </a:rPr>
                <a:t>——</a:t>
              </a:r>
              <a:r>
                <a:rPr lang="zh-CN" altLang="en-US" sz="1900" b="1" dirty="0">
                  <a:solidFill>
                    <a:schemeClr val="bg1"/>
                  </a:solidFill>
                </a:rPr>
                <a:t>树叶真实效果的制作</a:t>
              </a:r>
            </a:p>
          </p:txBody>
        </p:sp>
      </p:grpSp>
      <p:sp>
        <p:nvSpPr>
          <p:cNvPr id="20" name="等腰三角形 19">
            <a:extLst>
              <a:ext uri="{FF2B5EF4-FFF2-40B4-BE49-F238E27FC236}">
                <a16:creationId xmlns:a16="http://schemas.microsoft.com/office/drawing/2014/main" id="{D174E4F3-4AFB-996C-CBCC-DC1E0704562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94C047D3-0DB0-6B7D-B4BD-E6835033A927}"/>
              </a:ext>
            </a:extLst>
          </p:cNvPr>
          <p:cNvSpPr/>
          <p:nvPr/>
        </p:nvSpPr>
        <p:spPr>
          <a:xfrm>
            <a:off x="2490550" y="526998"/>
            <a:ext cx="7735490" cy="159136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：新建纯色图层，使用钢笔工具在图层上绘制一条路径，如图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11-45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所示。展开“树叶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png</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”图层，将“蒙版</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”中蒙版路径选中，复制粘贴到“树叶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png</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”图层“变换”属性中“位置”上，如图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11-46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a:extLst>
              <a:ext uri="{FF2B5EF4-FFF2-40B4-BE49-F238E27FC236}">
                <a16:creationId xmlns:a16="http://schemas.microsoft.com/office/drawing/2014/main" id="{00C71DD3-61F1-DDD8-9BDE-BB81247F54C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605404" y="2271077"/>
            <a:ext cx="7386509" cy="1706563"/>
          </a:xfrm>
          <a:prstGeom prst="rect">
            <a:avLst/>
          </a:prstGeom>
          <a:noFill/>
          <a:ln>
            <a:noFill/>
          </a:ln>
        </p:spPr>
      </p:pic>
      <p:sp>
        <p:nvSpPr>
          <p:cNvPr id="24" name="文本框 23">
            <a:extLst>
              <a:ext uri="{FF2B5EF4-FFF2-40B4-BE49-F238E27FC236}">
                <a16:creationId xmlns:a16="http://schemas.microsoft.com/office/drawing/2014/main" id="{933D4E51-08D8-026F-9C92-ACF5BB3B62A0}"/>
              </a:ext>
            </a:extLst>
          </p:cNvPr>
          <p:cNvSpPr txBox="1"/>
          <p:nvPr/>
        </p:nvSpPr>
        <p:spPr>
          <a:xfrm>
            <a:off x="3040380" y="3886200"/>
            <a:ext cx="611124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11-45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5" name="图片 24">
            <a:extLst>
              <a:ext uri="{FF2B5EF4-FFF2-40B4-BE49-F238E27FC236}">
                <a16:creationId xmlns:a16="http://schemas.microsoft.com/office/drawing/2014/main" id="{CA4FD7AE-2259-5A65-31CD-DAA2C1BE3E4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2605403" y="4331500"/>
            <a:ext cx="7386509" cy="2104968"/>
          </a:xfrm>
          <a:prstGeom prst="rect">
            <a:avLst/>
          </a:prstGeom>
          <a:noFill/>
          <a:ln>
            <a:noFill/>
          </a:ln>
        </p:spPr>
      </p:pic>
      <p:sp>
        <p:nvSpPr>
          <p:cNvPr id="27" name="文本框 26">
            <a:extLst>
              <a:ext uri="{FF2B5EF4-FFF2-40B4-BE49-F238E27FC236}">
                <a16:creationId xmlns:a16="http://schemas.microsoft.com/office/drawing/2014/main" id="{DEF83A47-C823-8424-323D-CA47A9956A89}"/>
              </a:ext>
            </a:extLst>
          </p:cNvPr>
          <p:cNvSpPr txBox="1"/>
          <p:nvPr/>
        </p:nvSpPr>
        <p:spPr>
          <a:xfrm>
            <a:off x="3040380" y="6390748"/>
            <a:ext cx="611124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11-46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9689739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1E2040CF-DE5B-949F-2272-C24D2D7B4460}"/>
              </a:ext>
            </a:extLst>
          </p:cNvPr>
          <p:cNvGrpSpPr/>
          <p:nvPr/>
        </p:nvGrpSpPr>
        <p:grpSpPr>
          <a:xfrm>
            <a:off x="30389" y="1064025"/>
            <a:ext cx="2230346" cy="1004145"/>
            <a:chOff x="50707" y="1481511"/>
            <a:chExt cx="2165030" cy="918222"/>
          </a:xfrm>
        </p:grpSpPr>
        <p:sp>
          <p:nvSpPr>
            <p:cNvPr id="11" name="矩形: 圆角 10">
              <a:extLst>
                <a:ext uri="{FF2B5EF4-FFF2-40B4-BE49-F238E27FC236}">
                  <a16:creationId xmlns:a16="http://schemas.microsoft.com/office/drawing/2014/main" id="{583DFCEB-6D88-E2B5-FB83-4018F590003B}"/>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8A8CC7F-E35B-F76A-08CF-3FAA38BD434D}"/>
                </a:ext>
              </a:extLst>
            </p:cNvPr>
            <p:cNvSpPr txBox="1"/>
            <p:nvPr/>
          </p:nvSpPr>
          <p:spPr>
            <a:xfrm>
              <a:off x="50707" y="1611133"/>
              <a:ext cx="2064281" cy="647313"/>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“斜面</a:t>
              </a:r>
              <a:r>
                <a:rPr lang="en-US" altLang="zh-CN" sz="2000" b="1" kern="100" dirty="0">
                  <a:solidFill>
                    <a:schemeClr val="bg1"/>
                  </a:solidFill>
                  <a:effectLst/>
                  <a:ea typeface="宋体" panose="02010600030101010101" pitchFamily="2" charset="-122"/>
                  <a:cs typeface="宋体" panose="02010600030101010101" pitchFamily="2" charset="-122"/>
                </a:rPr>
                <a:t>Alpha</a:t>
              </a:r>
              <a:r>
                <a:rPr lang="zh-CN" altLang="zh-CN" sz="2000" b="1" kern="100" dirty="0">
                  <a:solidFill>
                    <a:schemeClr val="bg1"/>
                  </a:solidFill>
                  <a:effectLst/>
                  <a:ea typeface="宋体" panose="02010600030101010101" pitchFamily="2" charset="-122"/>
                  <a:cs typeface="宋体" panose="02010600030101010101" pitchFamily="2" charset="-122"/>
                </a:rPr>
                <a:t>”滤镜</a:t>
              </a:r>
              <a:endParaRPr lang="zh-CN" altLang="en-US" sz="2000" b="1" dirty="0">
                <a:solidFill>
                  <a:schemeClr val="bg1"/>
                </a:solidFill>
              </a:endParaRPr>
            </a:p>
          </p:txBody>
        </p:sp>
      </p:grpSp>
      <p:sp>
        <p:nvSpPr>
          <p:cNvPr id="20" name="等腰三角形 19">
            <a:extLst>
              <a:ext uri="{FF2B5EF4-FFF2-40B4-BE49-F238E27FC236}">
                <a16:creationId xmlns:a16="http://schemas.microsoft.com/office/drawing/2014/main" id="{0691CCFB-2088-C450-D452-387A57172842}"/>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531FC8E3-2531-6D6E-D3C8-4D1DEA61AD13}"/>
              </a:ext>
            </a:extLst>
          </p:cNvPr>
          <p:cNvSpPr/>
          <p:nvPr/>
        </p:nvSpPr>
        <p:spPr>
          <a:xfrm>
            <a:off x="2536270" y="507916"/>
            <a:ext cx="7735490" cy="159136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“斜面</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”滤镜通过二维的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（通道）使图像产生分界形成伪三维的效果，执行“效果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透视</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斜面</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”菜单命令，然后在“效果控件”面板中展开滤镜的参数，如图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11-47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a:extLst>
              <a:ext uri="{FF2B5EF4-FFF2-40B4-BE49-F238E27FC236}">
                <a16:creationId xmlns:a16="http://schemas.microsoft.com/office/drawing/2014/main" id="{95C8DCDB-3B1D-8600-CDC2-099AD34ABEF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630302" y="2278380"/>
            <a:ext cx="3986112" cy="1973580"/>
          </a:xfrm>
          <a:prstGeom prst="rect">
            <a:avLst/>
          </a:prstGeom>
          <a:noFill/>
          <a:ln>
            <a:noFill/>
          </a:ln>
        </p:spPr>
      </p:pic>
      <p:sp>
        <p:nvSpPr>
          <p:cNvPr id="24" name="文本框 23">
            <a:extLst>
              <a:ext uri="{FF2B5EF4-FFF2-40B4-BE49-F238E27FC236}">
                <a16:creationId xmlns:a16="http://schemas.microsoft.com/office/drawing/2014/main" id="{9455E71C-84D9-E254-A95B-44EDF0669CAD}"/>
              </a:ext>
            </a:extLst>
          </p:cNvPr>
          <p:cNvSpPr txBox="1"/>
          <p:nvPr/>
        </p:nvSpPr>
        <p:spPr>
          <a:xfrm>
            <a:off x="3977640" y="3791578"/>
            <a:ext cx="6096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11-47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5" name="文本框 24">
            <a:extLst>
              <a:ext uri="{FF2B5EF4-FFF2-40B4-BE49-F238E27FC236}">
                <a16:creationId xmlns:a16="http://schemas.microsoft.com/office/drawing/2014/main" id="{6F3990F5-BE0D-15D1-5F81-21677EFBC218}"/>
              </a:ext>
            </a:extLst>
          </p:cNvPr>
          <p:cNvSpPr txBox="1"/>
          <p:nvPr/>
        </p:nvSpPr>
        <p:spPr>
          <a:xfrm>
            <a:off x="2536270" y="4305301"/>
            <a:ext cx="1605280" cy="521970"/>
          </a:xfrm>
          <a:prstGeom prst="rect">
            <a:avLst/>
          </a:prstGeom>
          <a:noFill/>
        </p:spPr>
        <p:txBody>
          <a:bodyPr wrap="none" rtlCol="0">
            <a:spAutoFit/>
          </a:bodyPr>
          <a:lstStyle/>
          <a:p>
            <a:r>
              <a:rPr lang="zh-CN" altLang="en-US" sz="2800" b="1" dirty="0">
                <a:solidFill>
                  <a:schemeClr val="accent1"/>
                </a:solidFill>
              </a:rPr>
              <a:t>参数详解</a:t>
            </a:r>
          </a:p>
        </p:txBody>
      </p:sp>
      <p:sp>
        <p:nvSpPr>
          <p:cNvPr id="26" name="矩形: 圆角 25">
            <a:extLst>
              <a:ext uri="{FF2B5EF4-FFF2-40B4-BE49-F238E27FC236}">
                <a16:creationId xmlns:a16="http://schemas.microsoft.com/office/drawing/2014/main" id="{FF4BC556-EE89-EB2C-0E2A-767EFF6C0849}"/>
              </a:ext>
            </a:extLst>
          </p:cNvPr>
          <p:cNvSpPr/>
          <p:nvPr/>
        </p:nvSpPr>
        <p:spPr>
          <a:xfrm>
            <a:off x="2536270" y="4800601"/>
            <a:ext cx="4321730" cy="172974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·边缘厚度：设置图像边缘的厚度效果。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·灯光角度：设置灯光照射的角度。</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·灯光颜色：设置灯光照射的颜色。</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·灯光强度：设置灯光照射的强度。</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a:extLst>
              <a:ext uri="{FF2B5EF4-FFF2-40B4-BE49-F238E27FC236}">
                <a16:creationId xmlns:a16="http://schemas.microsoft.com/office/drawing/2014/main" id="{AAD7488F-34A1-16CE-A1F3-D0B91B6AF0FF}"/>
              </a:ext>
            </a:extLst>
          </p:cNvPr>
          <p:cNvSpPr/>
          <p:nvPr/>
        </p:nvSpPr>
        <p:spPr>
          <a:xfrm>
            <a:off x="7074816" y="4714452"/>
            <a:ext cx="4321730" cy="181589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在日常合成工作中，“斜面</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”滤镜的使用频率非常高，相关参数调节也是可实时预览的。适当有效地使用该滤镜，能让画面中的视觉主体元素更加突出。</a:t>
            </a:r>
            <a:endParaRPr lang="zh-CN" altLang="en-US" dirty="0">
              <a:solidFill>
                <a:schemeClr val="tx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3579820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F29ED4F4-EFD3-8D6B-9462-304AA2BAF225}"/>
              </a:ext>
            </a:extLst>
          </p:cNvPr>
          <p:cNvGrpSpPr/>
          <p:nvPr/>
        </p:nvGrpSpPr>
        <p:grpSpPr>
          <a:xfrm>
            <a:off x="15149" y="1048784"/>
            <a:ext cx="2230346" cy="1004145"/>
            <a:chOff x="50707" y="1481511"/>
            <a:chExt cx="2165030" cy="918222"/>
          </a:xfrm>
        </p:grpSpPr>
        <p:sp>
          <p:nvSpPr>
            <p:cNvPr id="12" name="矩形: 圆角 11">
              <a:extLst>
                <a:ext uri="{FF2B5EF4-FFF2-40B4-BE49-F238E27FC236}">
                  <a16:creationId xmlns:a16="http://schemas.microsoft.com/office/drawing/2014/main" id="{9F957041-44B5-FD58-0FB0-CCBCD29BC485}"/>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685E9495-A26D-5EC1-8B09-8672A7119E92}"/>
                </a:ext>
              </a:extLst>
            </p:cNvPr>
            <p:cNvSpPr txBox="1"/>
            <p:nvPr/>
          </p:nvSpPr>
          <p:spPr>
            <a:xfrm>
              <a:off x="50707" y="1513581"/>
              <a:ext cx="2064281" cy="880557"/>
            </a:xfrm>
            <a:prstGeom prst="rect">
              <a:avLst/>
            </a:prstGeom>
            <a:noFill/>
          </p:spPr>
          <p:txBody>
            <a:bodyPr wrap="square" rtlCol="0">
              <a:spAutoFit/>
            </a:bodyPr>
            <a:lstStyle/>
            <a:p>
              <a:pPr algn="just">
                <a:lnSpc>
                  <a:spcPct val="150000"/>
                </a:lnSpc>
              </a:pPr>
              <a:r>
                <a:rPr lang="zh-CN" altLang="zh-CN" sz="20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“投影”“径向投影”滤镜</a:t>
              </a:r>
              <a:endParaRPr lang="zh-CN" altLang="zh-CN" sz="20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21" name="等腰三角形 20">
            <a:extLst>
              <a:ext uri="{FF2B5EF4-FFF2-40B4-BE49-F238E27FC236}">
                <a16:creationId xmlns:a16="http://schemas.microsoft.com/office/drawing/2014/main" id="{C6DEABFA-0568-B7A3-EEB3-4ED7F04746BB}"/>
              </a:ext>
            </a:extLst>
          </p:cNvPr>
          <p:cNvSpPr/>
          <p:nvPr/>
        </p:nvSpPr>
        <p:spPr>
          <a:xfrm rot="16200000">
            <a:off x="225060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8FE69C1B-59A5-5A45-258D-D5AB85E82E13}"/>
              </a:ext>
            </a:extLst>
          </p:cNvPr>
          <p:cNvSpPr/>
          <p:nvPr/>
        </p:nvSpPr>
        <p:spPr>
          <a:xfrm>
            <a:off x="2536270" y="203116"/>
            <a:ext cx="8131730" cy="217432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“投影”滤镜与“径向投影”滤镜都可以使图像产生阴影投射的效果，但二者的区别在于，“投影”滤镜所产生的图像阴影的形状是由图像的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（通道）所决定的，而“径向投影”滤镜则通过自定义光源点照射图像产生阴影效果。分别执行“效果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透视</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投影”和“效果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透视</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径向投影”菜单命令，然后在“效果控件”面板中分别调整两种滤镜的参数，如图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11-48</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3" name="图片 22">
            <a:extLst>
              <a:ext uri="{FF2B5EF4-FFF2-40B4-BE49-F238E27FC236}">
                <a16:creationId xmlns:a16="http://schemas.microsoft.com/office/drawing/2014/main" id="{BE9AD4B1-B259-7306-0AA2-EAC5610600D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3114675" y="2484120"/>
            <a:ext cx="2981325" cy="4248150"/>
          </a:xfrm>
          <a:prstGeom prst="rect">
            <a:avLst/>
          </a:prstGeom>
          <a:noFill/>
          <a:ln>
            <a:noFill/>
          </a:ln>
        </p:spPr>
      </p:pic>
      <p:sp>
        <p:nvSpPr>
          <p:cNvPr id="25" name="文本框 24">
            <a:extLst>
              <a:ext uri="{FF2B5EF4-FFF2-40B4-BE49-F238E27FC236}">
                <a16:creationId xmlns:a16="http://schemas.microsoft.com/office/drawing/2014/main" id="{4E2EA015-A5D6-F4B0-B91C-EDD3C34BB10E}"/>
              </a:ext>
            </a:extLst>
          </p:cNvPr>
          <p:cNvSpPr txBox="1"/>
          <p:nvPr/>
        </p:nvSpPr>
        <p:spPr>
          <a:xfrm>
            <a:off x="3508415" y="6302368"/>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11-48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8919187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E217C045-7864-2C29-B0D4-F16DD4916ABE}"/>
              </a:ext>
            </a:extLst>
          </p:cNvPr>
          <p:cNvGrpSpPr/>
          <p:nvPr/>
        </p:nvGrpSpPr>
        <p:grpSpPr>
          <a:xfrm>
            <a:off x="30389" y="1048784"/>
            <a:ext cx="2215106" cy="1004145"/>
            <a:chOff x="65501" y="1481511"/>
            <a:chExt cx="2150236" cy="918222"/>
          </a:xfrm>
        </p:grpSpPr>
        <p:sp>
          <p:nvSpPr>
            <p:cNvPr id="25" name="矩形: 圆角 24">
              <a:extLst>
                <a:ext uri="{FF2B5EF4-FFF2-40B4-BE49-F238E27FC236}">
                  <a16:creationId xmlns:a16="http://schemas.microsoft.com/office/drawing/2014/main" id="{119C6555-7691-2FC8-F41F-0EDBD461521B}"/>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DF13EAB5-B1A0-D51C-C2ED-AF946DA3F1D8}"/>
                </a:ext>
              </a:extLst>
            </p:cNvPr>
            <p:cNvSpPr txBox="1"/>
            <p:nvPr/>
          </p:nvSpPr>
          <p:spPr>
            <a:xfrm>
              <a:off x="65501" y="1485709"/>
              <a:ext cx="2064281" cy="880557"/>
            </a:xfrm>
            <a:prstGeom prst="rect">
              <a:avLst/>
            </a:prstGeom>
            <a:noFill/>
          </p:spPr>
          <p:txBody>
            <a:bodyPr wrap="square" rtlCol="0">
              <a:spAutoFit/>
            </a:bodyPr>
            <a:lstStyle/>
            <a:p>
              <a:pPr algn="just">
                <a:lnSpc>
                  <a:spcPct val="150000"/>
                </a:lnSpc>
              </a:pPr>
              <a:r>
                <a:rPr lang="zh-CN" altLang="zh-CN" sz="20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“投影”“径向投影”滤镜</a:t>
              </a:r>
              <a:endParaRPr lang="zh-CN" altLang="zh-CN" sz="20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27" name="等腰三角形 26">
            <a:extLst>
              <a:ext uri="{FF2B5EF4-FFF2-40B4-BE49-F238E27FC236}">
                <a16:creationId xmlns:a16="http://schemas.microsoft.com/office/drawing/2014/main" id="{0D3E8E87-70D0-8DB5-7C2E-EE8566AC9DB9}"/>
              </a:ext>
            </a:extLst>
          </p:cNvPr>
          <p:cNvSpPr/>
          <p:nvPr/>
        </p:nvSpPr>
        <p:spPr>
          <a:xfrm rot="16200000">
            <a:off x="225060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5A27AE5D-8CA6-DD70-1B5D-A6B85BC96022}"/>
              </a:ext>
            </a:extLst>
          </p:cNvPr>
          <p:cNvSpPr/>
          <p:nvPr/>
        </p:nvSpPr>
        <p:spPr>
          <a:xfrm>
            <a:off x="2677236" y="725086"/>
            <a:ext cx="7423077" cy="582811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两者共有的参数如下：</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阴影颜色：设置图像投影的颜色效果。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不透明度：设置图像投影的透明度效果，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柔和度：设置图像投影的柔化效果。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仅阴影：设置单独显示图像的投影效果。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两者不同的参数如下：</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方向：设置图像的投影方向。</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光源：设置自定义灯光的位置。</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距离：设置图像投影到图像的距离。</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渲染：设置图像阴影的渲染方式。</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颜色影响：可以调节有色投影的影响范围。</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调整图层大小：用于确定在添加阴影效果时是否考虑当前层的尺寸。</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文本框 28">
            <a:extLst>
              <a:ext uri="{FF2B5EF4-FFF2-40B4-BE49-F238E27FC236}">
                <a16:creationId xmlns:a16="http://schemas.microsoft.com/office/drawing/2014/main" id="{5B03745C-B443-9BD1-27E0-E550313457A4}"/>
              </a:ext>
            </a:extLst>
          </p:cNvPr>
          <p:cNvSpPr txBox="1"/>
          <p:nvPr/>
        </p:nvSpPr>
        <p:spPr>
          <a:xfrm>
            <a:off x="2954199" y="151254"/>
            <a:ext cx="1605280" cy="521970"/>
          </a:xfrm>
          <a:prstGeom prst="rect">
            <a:avLst/>
          </a:prstGeom>
          <a:noFill/>
        </p:spPr>
        <p:txBody>
          <a:bodyPr wrap="none" rtlCol="0">
            <a:spAutoFit/>
          </a:bodyPr>
          <a:lstStyle/>
          <a:p>
            <a:r>
              <a:rPr lang="zh-CN" altLang="en-US" sz="2800" b="1" dirty="0">
                <a:solidFill>
                  <a:schemeClr val="accent1"/>
                </a:solidFill>
              </a:rPr>
              <a:t>参数详解</a:t>
            </a:r>
          </a:p>
        </p:txBody>
      </p:sp>
    </p:spTree>
    <p:custDataLst>
      <p:tags r:id="rId1"/>
    </p:custDataLst>
    <p:extLst>
      <p:ext uri="{BB962C8B-B14F-4D97-AF65-F5344CB8AC3E}">
        <p14:creationId xmlns:p14="http://schemas.microsoft.com/office/powerpoint/2010/main" val="16926046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8E05AD4-B0BF-B9C6-4D34-C8E78C45C769}"/>
              </a:ext>
            </a:extLst>
          </p:cNvPr>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5" name="直接连接符 4">
            <a:extLst>
              <a:ext uri="{FF2B5EF4-FFF2-40B4-BE49-F238E27FC236}">
                <a16:creationId xmlns:a16="http://schemas.microsoft.com/office/drawing/2014/main" id="{C4D2B10B-CDF9-FE44-B06D-506086AB52EB}"/>
              </a:ext>
            </a:extLst>
          </p:cNvPr>
          <p:cNvCxnSpPr>
            <a:stCxn id="4"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A8E71496-A7E7-0CB6-8673-B4B271509777}"/>
              </a:ext>
            </a:extLst>
          </p:cNvPr>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4159ABB6-23CB-17BC-9E02-B514E16E175F}"/>
              </a:ext>
            </a:extLst>
          </p:cNvPr>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54D57105-187F-DF77-0109-1EB2BD26DA2E}"/>
              </a:ext>
            </a:extLst>
          </p:cNvPr>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5</a:t>
            </a:r>
            <a:endParaRPr lang="zh-CN" altLang="en-US" sz="2400" b="1" dirty="0">
              <a:solidFill>
                <a:schemeClr val="bg1"/>
              </a:solidFill>
            </a:endParaRPr>
          </a:p>
        </p:txBody>
      </p:sp>
      <p:sp>
        <p:nvSpPr>
          <p:cNvPr id="24" name="文本框 23">
            <a:extLst>
              <a:ext uri="{FF2B5EF4-FFF2-40B4-BE49-F238E27FC236}">
                <a16:creationId xmlns:a16="http://schemas.microsoft.com/office/drawing/2014/main" id="{6A4320FF-8A27-2C90-05C9-B8A1D7DB05C3}"/>
              </a:ext>
            </a:extLst>
          </p:cNvPr>
          <p:cNvSpPr txBox="1"/>
          <p:nvPr/>
        </p:nvSpPr>
        <p:spPr>
          <a:xfrm>
            <a:off x="3838014" y="3013502"/>
            <a:ext cx="4515980" cy="830997"/>
          </a:xfrm>
          <a:prstGeom prst="rect">
            <a:avLst/>
          </a:prstGeom>
          <a:noFill/>
        </p:spPr>
        <p:txBody>
          <a:bodyPr wrap="none" rtlCol="0">
            <a:spAutoFit/>
          </a:bodyPr>
          <a:lstStyle/>
          <a:p>
            <a:pPr algn="ctr"/>
            <a:r>
              <a:rPr lang="zh-CN" altLang="zh-CN" sz="48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4800" b="1"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过渡</a:t>
            </a:r>
            <a:r>
              <a:rPr lang="zh-CN" altLang="zh-CN" sz="48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”滤镜组</a:t>
            </a:r>
            <a:endParaRPr lang="zh-CN" altLang="en-US" sz="213200" b="1" dirty="0">
              <a:solidFill>
                <a:schemeClr val="bg1"/>
              </a:solidFill>
              <a:latin typeface="微软雅黑" panose="020B0503020204020204" pitchFamily="34" charset="-122"/>
              <a:ea typeface="微软雅黑" panose="020B0503020204020204" pitchFamily="34" charset="-122"/>
            </a:endParaRPr>
          </a:p>
        </p:txBody>
      </p:sp>
      <p:sp>
        <p:nvSpPr>
          <p:cNvPr id="25" name="bound_75435">
            <a:extLst>
              <a:ext uri="{FF2B5EF4-FFF2-40B4-BE49-F238E27FC236}">
                <a16:creationId xmlns:a16="http://schemas.microsoft.com/office/drawing/2014/main" id="{09DA2114-C4CE-8E70-444B-E1A2D338AA12}"/>
              </a:ext>
            </a:extLst>
          </p:cNvPr>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657376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097C8E4-918E-AFB0-1D75-A7972E8F96D8}"/>
              </a:ext>
            </a:extLst>
          </p:cNvPr>
          <p:cNvGrpSpPr/>
          <p:nvPr/>
        </p:nvGrpSpPr>
        <p:grpSpPr>
          <a:xfrm>
            <a:off x="454520" y="835438"/>
            <a:ext cx="1954023" cy="588318"/>
            <a:chOff x="454520" y="256318"/>
            <a:chExt cx="1954023" cy="588318"/>
          </a:xfrm>
        </p:grpSpPr>
        <p:sp>
          <p:nvSpPr>
            <p:cNvPr id="5" name="矩形: 圆角 4">
              <a:extLst>
                <a:ext uri="{FF2B5EF4-FFF2-40B4-BE49-F238E27FC236}">
                  <a16:creationId xmlns:a16="http://schemas.microsoft.com/office/drawing/2014/main" id="{656D3C6C-9C31-2BB3-D1D3-6B2BA3086010}"/>
                </a:ext>
              </a:extLst>
            </p:cNvPr>
            <p:cNvSpPr/>
            <p:nvPr/>
          </p:nvSpPr>
          <p:spPr>
            <a:xfrm>
              <a:off x="454520" y="256318"/>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C99BA999-BC1B-2A31-4EFB-3A417DEF75DE}"/>
                </a:ext>
              </a:extLst>
            </p:cNvPr>
            <p:cNvSpPr txBox="1"/>
            <p:nvPr/>
          </p:nvSpPr>
          <p:spPr>
            <a:xfrm>
              <a:off x="461659" y="319644"/>
              <a:ext cx="1415773"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23" name="等腰三角形 22">
              <a:extLst>
                <a:ext uri="{FF2B5EF4-FFF2-40B4-BE49-F238E27FC236}">
                  <a16:creationId xmlns:a16="http://schemas.microsoft.com/office/drawing/2014/main" id="{C6D2881C-0B4E-57AB-DD1F-B6E444D4D217}"/>
                </a:ext>
              </a:extLst>
            </p:cNvPr>
            <p:cNvSpPr/>
            <p:nvPr/>
          </p:nvSpPr>
          <p:spPr>
            <a:xfrm rot="16200000">
              <a:off x="2242201" y="43143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a:extLst>
              <a:ext uri="{FF2B5EF4-FFF2-40B4-BE49-F238E27FC236}">
                <a16:creationId xmlns:a16="http://schemas.microsoft.com/office/drawing/2014/main" id="{1A6655D7-012B-3BA7-D8C9-F74D2F71A96B}"/>
              </a:ext>
            </a:extLst>
          </p:cNvPr>
          <p:cNvSpPr/>
          <p:nvPr/>
        </p:nvSpPr>
        <p:spPr>
          <a:xfrm>
            <a:off x="3297156" y="435046"/>
            <a:ext cx="7877571" cy="1483700"/>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defRPr/>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本节将对“过渡”滤镜组中的常用滤镜效果进行讲解，其中包括“卡片擦除”“线性擦除”“百叶窗”滤镜，这些滤镜可以很轻松的完成图层间转场效果的制作，本节知识导图如下。</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íṩļïḓê">
            <a:extLst>
              <a:ext uri="{FF2B5EF4-FFF2-40B4-BE49-F238E27FC236}">
                <a16:creationId xmlns:a16="http://schemas.microsoft.com/office/drawing/2014/main" id="{87A83FE4-AD72-C6E9-DC15-34D749A7883A}"/>
              </a:ext>
            </a:extLst>
          </p:cNvPr>
          <p:cNvSpPr/>
          <p:nvPr/>
        </p:nvSpPr>
        <p:spPr bwMode="auto">
          <a:xfrm>
            <a:off x="3156189" y="2423160"/>
            <a:ext cx="8208771" cy="772775"/>
          </a:xfrm>
          <a:prstGeom prst="rect">
            <a:avLst/>
          </a:prstGeom>
          <a:solidFill>
            <a:schemeClr val="accent1"/>
          </a:solidFill>
          <a:ln w="38100">
            <a:noFill/>
          </a:ln>
        </p:spPr>
        <p:txBody>
          <a:bodyPr wrap="square" anchor="t">
            <a:noAutofit/>
          </a:bodyPr>
          <a:lstStyle/>
          <a:p>
            <a:pPr algn="ctr">
              <a:lnSpc>
                <a:spcPct val="130000"/>
              </a:lnSpc>
            </a:pPr>
            <a:r>
              <a:rPr lang="zh-CN" altLang="en-US" sz="2400" b="1" dirty="0">
                <a:solidFill>
                  <a:schemeClr val="bg1"/>
                </a:solidFill>
              </a:rPr>
              <a:t>本节知识导图</a:t>
            </a:r>
          </a:p>
        </p:txBody>
      </p:sp>
      <p:graphicFrame>
        <p:nvGraphicFramePr>
          <p:cNvPr id="26" name="表格 25">
            <a:extLst>
              <a:ext uri="{FF2B5EF4-FFF2-40B4-BE49-F238E27FC236}">
                <a16:creationId xmlns:a16="http://schemas.microsoft.com/office/drawing/2014/main" id="{34E8F4CD-1E7F-D0BC-67B5-F498A5C05841}"/>
              </a:ext>
            </a:extLst>
          </p:cNvPr>
          <p:cNvGraphicFramePr>
            <a:graphicFrameLocks noGrp="1"/>
          </p:cNvGraphicFramePr>
          <p:nvPr>
            <p:extLst>
              <p:ext uri="{D42A27DB-BD31-4B8C-83A1-F6EECF244321}">
                <p14:modId xmlns:p14="http://schemas.microsoft.com/office/powerpoint/2010/main" val="3647224568"/>
              </p:ext>
            </p:extLst>
          </p:nvPr>
        </p:nvGraphicFramePr>
        <p:xfrm>
          <a:off x="3156188" y="3195934"/>
          <a:ext cx="8208772" cy="3479186"/>
        </p:xfrm>
        <a:graphic>
          <a:graphicData uri="http://schemas.openxmlformats.org/drawingml/2006/table">
            <a:tbl>
              <a:tblPr firstRow="1" firstCol="1" bandRow="1">
                <a:tableStyleId>{5C22544A-7EE6-4342-B048-85BDC9FD1C3A}</a:tableStyleId>
              </a:tblPr>
              <a:tblGrid>
                <a:gridCol w="2052193">
                  <a:extLst>
                    <a:ext uri="{9D8B030D-6E8A-4147-A177-3AD203B41FA5}">
                      <a16:colId xmlns:a16="http://schemas.microsoft.com/office/drawing/2014/main" val="2556031460"/>
                    </a:ext>
                  </a:extLst>
                </a:gridCol>
                <a:gridCol w="2052193">
                  <a:extLst>
                    <a:ext uri="{9D8B030D-6E8A-4147-A177-3AD203B41FA5}">
                      <a16:colId xmlns:a16="http://schemas.microsoft.com/office/drawing/2014/main" val="3311791200"/>
                    </a:ext>
                  </a:extLst>
                </a:gridCol>
                <a:gridCol w="2052193">
                  <a:extLst>
                    <a:ext uri="{9D8B030D-6E8A-4147-A177-3AD203B41FA5}">
                      <a16:colId xmlns:a16="http://schemas.microsoft.com/office/drawing/2014/main" val="3403244957"/>
                    </a:ext>
                  </a:extLst>
                </a:gridCol>
                <a:gridCol w="2052193">
                  <a:extLst>
                    <a:ext uri="{9D8B030D-6E8A-4147-A177-3AD203B41FA5}">
                      <a16:colId xmlns:a16="http://schemas.microsoft.com/office/drawing/2014/main" val="363081716"/>
                    </a:ext>
                  </a:extLst>
                </a:gridCol>
              </a:tblGrid>
              <a:tr h="316290">
                <a:tc rowSpan="4">
                  <a:txBody>
                    <a:bodyPr/>
                    <a:lstStyle/>
                    <a:p>
                      <a:pPr marL="304165" indent="762000" algn="just"/>
                      <a:r>
                        <a:rPr lang="zh-CN" sz="2000" kern="100" dirty="0">
                          <a:effectLst/>
                        </a:rPr>
                        <a:t> </a:t>
                      </a:r>
                      <a:endParaRPr lang="zh-CN" sz="1600" kern="100" dirty="0">
                        <a:effectLst/>
                      </a:endParaRPr>
                    </a:p>
                    <a:p>
                      <a:pPr marL="304165" indent="762000" algn="just"/>
                      <a:r>
                        <a:rPr lang="en-US" sz="2000" kern="100" dirty="0">
                          <a:effectLst/>
                        </a:rPr>
                        <a:t> </a:t>
                      </a:r>
                      <a:endParaRPr lang="zh-CN" sz="1600" kern="100" dirty="0">
                        <a:effectLst/>
                      </a:endParaRPr>
                    </a:p>
                    <a:p>
                      <a:pPr marL="304165" indent="762000" algn="just"/>
                      <a:r>
                        <a:rPr lang="en-US" sz="2000" kern="100" dirty="0">
                          <a:effectLst/>
                        </a:rPr>
                        <a:t> </a:t>
                      </a:r>
                      <a:endParaRPr lang="zh-CN" sz="1600" kern="100" dirty="0">
                        <a:effectLst/>
                      </a:endParaRPr>
                    </a:p>
                    <a:p>
                      <a:pPr marL="304165" indent="762000" algn="just"/>
                      <a:r>
                        <a:rPr lang="en-US" sz="2000" kern="100" dirty="0">
                          <a:effectLst/>
                        </a:rPr>
                        <a:t> </a:t>
                      </a:r>
                      <a:endParaRPr lang="zh-CN" sz="1600" kern="100" dirty="0">
                        <a:effectLst/>
                      </a:endParaRPr>
                    </a:p>
                    <a:p>
                      <a:pPr marL="304165" indent="762000" algn="just"/>
                      <a:r>
                        <a:rPr lang="en-US" sz="2000" kern="100" dirty="0">
                          <a:effectLst/>
                        </a:rPr>
                        <a:t> </a:t>
                      </a:r>
                      <a:endParaRPr lang="zh-CN" sz="1600" kern="100" dirty="0">
                        <a:effectLst/>
                      </a:endParaRPr>
                    </a:p>
                    <a:p>
                      <a:pPr indent="304800" algn="just"/>
                      <a:r>
                        <a:rPr lang="zh-CN" sz="2000" kern="100" dirty="0">
                          <a:effectLst/>
                        </a:rPr>
                        <a:t>过渡滤镜组</a:t>
                      </a:r>
                      <a:endParaRPr lang="zh-CN" sz="1600" kern="100" dirty="0">
                        <a:effectLst/>
                      </a:endParaRPr>
                    </a:p>
                  </a:txBody>
                  <a:tcPr marL="68580" marR="68580" marT="0" marB="0"/>
                </a:tc>
                <a:tc>
                  <a:txBody>
                    <a:bodyPr/>
                    <a:lstStyle/>
                    <a:p>
                      <a:pPr algn="just"/>
                      <a:r>
                        <a:rPr lang="zh-CN" sz="2000" kern="100">
                          <a:effectLst/>
                        </a:rPr>
                        <a:t>名称</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作用</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重要程度</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48532352"/>
                  </a:ext>
                </a:extLst>
              </a:tr>
              <a:tr h="948869">
                <a:tc vMerge="1">
                  <a:txBody>
                    <a:bodyPr/>
                    <a:lstStyle/>
                    <a:p>
                      <a:endParaRPr lang="zh-CN" altLang="en-US"/>
                    </a:p>
                  </a:txBody>
                  <a:tcPr/>
                </a:tc>
                <a:tc>
                  <a:txBody>
                    <a:bodyPr/>
                    <a:lstStyle/>
                    <a:p>
                      <a:pPr algn="just"/>
                      <a:r>
                        <a:rPr lang="zh-CN" sz="2000" kern="100">
                          <a:effectLst/>
                        </a:rPr>
                        <a:t>“卡片擦除”滤镜</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模拟卡片的翻转并通过擦除切换到另一个画面</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50652582"/>
                  </a:ext>
                </a:extLst>
              </a:tr>
              <a:tr h="948869">
                <a:tc vMerge="1">
                  <a:txBody>
                    <a:bodyPr/>
                    <a:lstStyle/>
                    <a:p>
                      <a:endParaRPr lang="zh-CN" altLang="en-US"/>
                    </a:p>
                  </a:txBody>
                  <a:tcPr/>
                </a:tc>
                <a:tc>
                  <a:txBody>
                    <a:bodyPr/>
                    <a:lstStyle/>
                    <a:p>
                      <a:pPr algn="just"/>
                      <a:r>
                        <a:rPr lang="zh-CN" sz="2000" kern="100">
                          <a:effectLst/>
                        </a:rPr>
                        <a:t>“线性擦除”滤镜</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以线性的方式从某个方向形成擦除效果</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42818939"/>
                  </a:ext>
                </a:extLst>
              </a:tr>
              <a:tr h="1265158">
                <a:tc vMerge="1">
                  <a:txBody>
                    <a:bodyPr/>
                    <a:lstStyle/>
                    <a:p>
                      <a:endParaRPr lang="zh-CN" altLang="en-US"/>
                    </a:p>
                  </a:txBody>
                  <a:tcPr/>
                </a:tc>
                <a:tc>
                  <a:txBody>
                    <a:bodyPr/>
                    <a:lstStyle/>
                    <a:p>
                      <a:pPr algn="just"/>
                      <a:r>
                        <a:rPr lang="zh-CN" sz="2000" kern="100">
                          <a:effectLst/>
                        </a:rPr>
                        <a:t>“百叶窗”滤镜</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通过分割的方式对图像进行擦除，如同生活中的百叶窗闭合一样</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dirty="0">
                          <a:effectLst/>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94381661"/>
                  </a:ext>
                </a:extLst>
              </a:tr>
            </a:tbl>
          </a:graphicData>
        </a:graphic>
      </p:graphicFrame>
    </p:spTree>
    <p:custDataLst>
      <p:tags r:id="rId1"/>
    </p:custDataLst>
    <p:extLst>
      <p:ext uri="{BB962C8B-B14F-4D97-AF65-F5344CB8AC3E}">
        <p14:creationId xmlns:p14="http://schemas.microsoft.com/office/powerpoint/2010/main" val="124033624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6282274-CC76-3597-6D37-14C5545E5635}"/>
              </a:ext>
            </a:extLst>
          </p:cNvPr>
          <p:cNvGrpSpPr/>
          <p:nvPr/>
        </p:nvGrpSpPr>
        <p:grpSpPr>
          <a:xfrm>
            <a:off x="30389" y="1048785"/>
            <a:ext cx="2230346" cy="1004145"/>
            <a:chOff x="50707" y="1467575"/>
            <a:chExt cx="2165030" cy="918222"/>
          </a:xfrm>
        </p:grpSpPr>
        <p:sp>
          <p:nvSpPr>
            <p:cNvPr id="4" name="矩形: 圆角 3">
              <a:extLst>
                <a:ext uri="{FF2B5EF4-FFF2-40B4-BE49-F238E27FC236}">
                  <a16:creationId xmlns:a16="http://schemas.microsoft.com/office/drawing/2014/main" id="{E9246157-ABE0-4BBC-6537-6B039CAF56EB}"/>
                </a:ext>
              </a:extLst>
            </p:cNvPr>
            <p:cNvSpPr/>
            <p:nvPr/>
          </p:nvSpPr>
          <p:spPr>
            <a:xfrm>
              <a:off x="83895" y="1467575"/>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5EA2793C-FB45-444A-586F-640CACA6ACE0}"/>
                </a:ext>
              </a:extLst>
            </p:cNvPr>
            <p:cNvSpPr txBox="1"/>
            <p:nvPr/>
          </p:nvSpPr>
          <p:spPr>
            <a:xfrm>
              <a:off x="50707" y="1611133"/>
              <a:ext cx="2064281" cy="619169"/>
            </a:xfrm>
            <a:prstGeom prst="rect">
              <a:avLst/>
            </a:prstGeom>
            <a:noFill/>
          </p:spPr>
          <p:txBody>
            <a:bodyPr wrap="square" rtlCol="0">
              <a:spAutoFit/>
            </a:bodyPr>
            <a:lstStyle/>
            <a:p>
              <a:pPr algn="ctr"/>
              <a:r>
                <a:rPr lang="zh-CN" altLang="en-US" sz="1900" b="1" dirty="0">
                  <a:solidFill>
                    <a:schemeClr val="bg1"/>
                  </a:solidFill>
                </a:rPr>
                <a:t>课堂案例</a:t>
              </a:r>
              <a:r>
                <a:rPr lang="en-US" altLang="zh-CN" sz="1900" b="1" dirty="0">
                  <a:solidFill>
                    <a:schemeClr val="bg1"/>
                  </a:solidFill>
                </a:rPr>
                <a:t>——</a:t>
              </a:r>
              <a:r>
                <a:rPr lang="zh-CN" altLang="en-US" sz="1900" b="1" dirty="0">
                  <a:solidFill>
                    <a:schemeClr val="bg1"/>
                  </a:solidFill>
                </a:rPr>
                <a:t>烟雾字特效</a:t>
              </a:r>
            </a:p>
          </p:txBody>
        </p:sp>
      </p:grpSp>
      <p:sp>
        <p:nvSpPr>
          <p:cNvPr id="21" name="等腰三角形 20">
            <a:extLst>
              <a:ext uri="{FF2B5EF4-FFF2-40B4-BE49-F238E27FC236}">
                <a16:creationId xmlns:a16="http://schemas.microsoft.com/office/drawing/2014/main" id="{14DFA34C-C6CE-B617-030B-F1048EAD9E1C}"/>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DB78CD10-E4AB-2542-10BB-944A87C22214}"/>
              </a:ext>
            </a:extLst>
          </p:cNvPr>
          <p:cNvSpPr/>
          <p:nvPr/>
        </p:nvSpPr>
        <p:spPr>
          <a:xfrm>
            <a:off x="2521030" y="664158"/>
            <a:ext cx="7750730" cy="172852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素材位置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课堂案例——烟雾字特效</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实例位置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课堂案例——烟雾字特效</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任务描述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本案例综合应用了“发光”、“线性擦除”等多个滤镜，帮助读者巩固本章所学技术，其动画效果如图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11-49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文本框 23">
            <a:extLst>
              <a:ext uri="{FF2B5EF4-FFF2-40B4-BE49-F238E27FC236}">
                <a16:creationId xmlns:a16="http://schemas.microsoft.com/office/drawing/2014/main" id="{2AD837B1-61FE-451D-D63C-3A1C0F734F89}"/>
              </a:ext>
            </a:extLst>
          </p:cNvPr>
          <p:cNvSpPr txBox="1"/>
          <p:nvPr/>
        </p:nvSpPr>
        <p:spPr>
          <a:xfrm>
            <a:off x="2521030" y="2514600"/>
            <a:ext cx="6096000" cy="460382"/>
          </a:xfrm>
          <a:prstGeom prst="rect">
            <a:avLst/>
          </a:prstGeom>
          <a:noFill/>
        </p:spPr>
        <p:txBody>
          <a:bodyPr wrap="square">
            <a:spAutoFit/>
          </a:bodyPr>
          <a:lstStyle/>
          <a:p>
            <a:pPr algn="just">
              <a:lnSpc>
                <a:spcPct val="150000"/>
              </a:lnSpc>
            </a:pPr>
            <a:r>
              <a:rPr lang="zh-CN" altLang="zh-CN" sz="1800" b="1" kern="100" dirty="0">
                <a:effectLst/>
                <a:latin typeface="Calibri" panose="020F0502020204030204" pitchFamily="34" charset="0"/>
                <a:ea typeface="宋体" panose="02010600030101010101" pitchFamily="2" charset="-122"/>
                <a:cs typeface="宋体" panose="02010600030101010101" pitchFamily="2" charset="-122"/>
              </a:rPr>
              <a:t>难易指数</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5" name="图片 24">
            <a:extLst>
              <a:ext uri="{FF2B5EF4-FFF2-40B4-BE49-F238E27FC236}">
                <a16:creationId xmlns:a16="http://schemas.microsoft.com/office/drawing/2014/main" id="{C5F59773-C88E-C043-89E1-9347A74BFB2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956560" y="3086100"/>
            <a:ext cx="5928360" cy="3526352"/>
          </a:xfrm>
          <a:prstGeom prst="rect">
            <a:avLst/>
          </a:prstGeom>
          <a:noFill/>
          <a:ln>
            <a:noFill/>
          </a:ln>
        </p:spPr>
      </p:pic>
      <p:sp>
        <p:nvSpPr>
          <p:cNvPr id="27" name="文本框 26">
            <a:extLst>
              <a:ext uri="{FF2B5EF4-FFF2-40B4-BE49-F238E27FC236}">
                <a16:creationId xmlns:a16="http://schemas.microsoft.com/office/drawing/2014/main" id="{1D79D6B5-7B14-F61C-1E23-E40C2E5C70EA}"/>
              </a:ext>
            </a:extLst>
          </p:cNvPr>
          <p:cNvSpPr txBox="1"/>
          <p:nvPr/>
        </p:nvSpPr>
        <p:spPr>
          <a:xfrm>
            <a:off x="6309360" y="6109532"/>
            <a:ext cx="6096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11-49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4887025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9E8AF0DE-4F0B-16DC-B9E5-F1C822E9BA6D}"/>
              </a:ext>
            </a:extLst>
          </p:cNvPr>
          <p:cNvGrpSpPr/>
          <p:nvPr/>
        </p:nvGrpSpPr>
        <p:grpSpPr>
          <a:xfrm>
            <a:off x="30389" y="1048785"/>
            <a:ext cx="2230346" cy="1004145"/>
            <a:chOff x="50707" y="1467575"/>
            <a:chExt cx="2165030" cy="918222"/>
          </a:xfrm>
        </p:grpSpPr>
        <p:sp>
          <p:nvSpPr>
            <p:cNvPr id="5" name="矩形: 圆角 4">
              <a:extLst>
                <a:ext uri="{FF2B5EF4-FFF2-40B4-BE49-F238E27FC236}">
                  <a16:creationId xmlns:a16="http://schemas.microsoft.com/office/drawing/2014/main" id="{8012F29E-8A38-7674-4A61-B14665C93139}"/>
                </a:ext>
              </a:extLst>
            </p:cNvPr>
            <p:cNvSpPr/>
            <p:nvPr/>
          </p:nvSpPr>
          <p:spPr>
            <a:xfrm>
              <a:off x="83895" y="1467575"/>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95E1E06-B93F-34A6-6477-F418BD017297}"/>
                </a:ext>
              </a:extLst>
            </p:cNvPr>
            <p:cNvSpPr txBox="1"/>
            <p:nvPr/>
          </p:nvSpPr>
          <p:spPr>
            <a:xfrm>
              <a:off x="50707" y="1611133"/>
              <a:ext cx="2064281" cy="619169"/>
            </a:xfrm>
            <a:prstGeom prst="rect">
              <a:avLst/>
            </a:prstGeom>
            <a:noFill/>
          </p:spPr>
          <p:txBody>
            <a:bodyPr wrap="square" rtlCol="0">
              <a:spAutoFit/>
            </a:bodyPr>
            <a:lstStyle/>
            <a:p>
              <a:pPr algn="ctr"/>
              <a:r>
                <a:rPr lang="zh-CN" altLang="en-US" sz="1900" b="1" dirty="0">
                  <a:solidFill>
                    <a:schemeClr val="bg1"/>
                  </a:solidFill>
                </a:rPr>
                <a:t>课堂案例</a:t>
              </a:r>
              <a:r>
                <a:rPr lang="en-US" altLang="zh-CN" sz="1900" b="1" dirty="0">
                  <a:solidFill>
                    <a:schemeClr val="bg1"/>
                  </a:solidFill>
                </a:rPr>
                <a:t>——</a:t>
              </a:r>
              <a:r>
                <a:rPr lang="zh-CN" altLang="en-US" sz="1900" b="1" dirty="0">
                  <a:solidFill>
                    <a:schemeClr val="bg1"/>
                  </a:solidFill>
                </a:rPr>
                <a:t>烟雾字特效</a:t>
              </a:r>
            </a:p>
          </p:txBody>
        </p:sp>
      </p:grpSp>
      <p:sp>
        <p:nvSpPr>
          <p:cNvPr id="8" name="等腰三角形 7">
            <a:extLst>
              <a:ext uri="{FF2B5EF4-FFF2-40B4-BE49-F238E27FC236}">
                <a16:creationId xmlns:a16="http://schemas.microsoft.com/office/drawing/2014/main" id="{0F8CD73E-7AB5-9429-EC41-5339A6D5A457}"/>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F71B6137-E66F-25E5-F615-F92836E370C1}"/>
              </a:ext>
            </a:extLst>
          </p:cNvPr>
          <p:cNvSpPr/>
          <p:nvPr/>
        </p:nvSpPr>
        <p:spPr>
          <a:xfrm>
            <a:off x="2521030" y="725118"/>
            <a:ext cx="9015650" cy="121872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：打开学习资源中的“实例文件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课堂案例——烟雾字特效</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”文件，然后加载“烟雾文字”合成，如图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11-50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文本框 21">
            <a:extLst>
              <a:ext uri="{FF2B5EF4-FFF2-40B4-BE49-F238E27FC236}">
                <a16:creationId xmlns:a16="http://schemas.microsoft.com/office/drawing/2014/main" id="{621466C6-4D5C-BDD6-037F-979233F27421}"/>
              </a:ext>
            </a:extLst>
          </p:cNvPr>
          <p:cNvSpPr txBox="1"/>
          <p:nvPr/>
        </p:nvSpPr>
        <p:spPr>
          <a:xfrm>
            <a:off x="2954199" y="186658"/>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23" name="图片 22">
            <a:extLst>
              <a:ext uri="{FF2B5EF4-FFF2-40B4-BE49-F238E27FC236}">
                <a16:creationId xmlns:a16="http://schemas.microsoft.com/office/drawing/2014/main" id="{8747215A-AD05-A6C8-612F-403525F7C7F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521030" y="2052930"/>
            <a:ext cx="3877055" cy="2412390"/>
          </a:xfrm>
          <a:prstGeom prst="rect">
            <a:avLst/>
          </a:prstGeom>
          <a:noFill/>
          <a:ln>
            <a:noFill/>
          </a:ln>
        </p:spPr>
      </p:pic>
      <p:sp>
        <p:nvSpPr>
          <p:cNvPr id="25" name="文本框 24">
            <a:extLst>
              <a:ext uri="{FF2B5EF4-FFF2-40B4-BE49-F238E27FC236}">
                <a16:creationId xmlns:a16="http://schemas.microsoft.com/office/drawing/2014/main" id="{CB3CAA36-1EC2-628D-8F6D-9182957458C8}"/>
              </a:ext>
            </a:extLst>
          </p:cNvPr>
          <p:cNvSpPr txBox="1"/>
          <p:nvPr/>
        </p:nvSpPr>
        <p:spPr>
          <a:xfrm>
            <a:off x="3747540" y="4020178"/>
            <a:ext cx="6096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11-50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6" name="图片 25">
            <a:extLst>
              <a:ext uri="{FF2B5EF4-FFF2-40B4-BE49-F238E27FC236}">
                <a16:creationId xmlns:a16="http://schemas.microsoft.com/office/drawing/2014/main" id="{11A9F321-5810-E91D-5AE4-314048F1362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358697" y="2092956"/>
            <a:ext cx="3111183" cy="4628966"/>
          </a:xfrm>
          <a:prstGeom prst="rect">
            <a:avLst/>
          </a:prstGeom>
          <a:noFill/>
          <a:ln>
            <a:noFill/>
          </a:ln>
        </p:spPr>
      </p:pic>
      <p:sp>
        <p:nvSpPr>
          <p:cNvPr id="28" name="文本框 27">
            <a:extLst>
              <a:ext uri="{FF2B5EF4-FFF2-40B4-BE49-F238E27FC236}">
                <a16:creationId xmlns:a16="http://schemas.microsoft.com/office/drawing/2014/main" id="{154D280E-56FC-D3B2-48FF-7637E86F81EB}"/>
              </a:ext>
            </a:extLst>
          </p:cNvPr>
          <p:cNvSpPr txBox="1"/>
          <p:nvPr/>
        </p:nvSpPr>
        <p:spPr>
          <a:xfrm>
            <a:off x="7848600" y="6290429"/>
            <a:ext cx="6096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11-51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9" name="矩形: 圆角 28">
            <a:extLst>
              <a:ext uri="{FF2B5EF4-FFF2-40B4-BE49-F238E27FC236}">
                <a16:creationId xmlns:a16="http://schemas.microsoft.com/office/drawing/2014/main" id="{202809D3-A010-8432-FF88-D897B98963DA}"/>
              </a:ext>
            </a:extLst>
          </p:cNvPr>
          <p:cNvSpPr/>
          <p:nvPr/>
        </p:nvSpPr>
        <p:spPr>
          <a:xfrm>
            <a:off x="2966688" y="4808143"/>
            <a:ext cx="4240332" cy="180971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：新建纯黑色图层“噪波”，执行菜单效果“杂色和颗粒”</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“分形杂色”，设置分形类型为湍流基本，变换</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缩放设置为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20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11-51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4184204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1</a:t>
            </a:r>
            <a:endParaRPr lang="zh-CN" altLang="en-US" sz="2400" b="1" dirty="0">
              <a:solidFill>
                <a:schemeClr val="bg1"/>
              </a:solidFill>
            </a:endParaRPr>
          </a:p>
        </p:txBody>
      </p:sp>
      <p:sp>
        <p:nvSpPr>
          <p:cNvPr id="49" name="文本框 48"/>
          <p:cNvSpPr txBox="1"/>
          <p:nvPr/>
        </p:nvSpPr>
        <p:spPr>
          <a:xfrm>
            <a:off x="3849231" y="3010181"/>
            <a:ext cx="4493538" cy="830997"/>
          </a:xfrm>
          <a:prstGeom prst="rect">
            <a:avLst/>
          </a:prstGeom>
          <a:noFill/>
        </p:spPr>
        <p:txBody>
          <a:bodyPr wrap="none" rtlCol="0">
            <a:spAutoFit/>
          </a:bodyPr>
          <a:lstStyle/>
          <a:p>
            <a:pPr algn="ctr"/>
            <a:r>
              <a:rPr lang="zh-CN" altLang="zh-CN" sz="4800" b="1" kern="100" dirty="0">
                <a:solidFill>
                  <a:schemeClr val="bg1"/>
                </a:solidFill>
                <a:effectLst/>
                <a:latin typeface="+mn-ea"/>
                <a:cs typeface="宋体" panose="02010600030101010101" pitchFamily="2" charset="-122"/>
              </a:rPr>
              <a:t>“生成”滤镜组</a:t>
            </a:r>
            <a:endParaRPr lang="zh-CN" altLang="zh-CN" sz="4800" kern="100" dirty="0">
              <a:solidFill>
                <a:schemeClr val="bg1"/>
              </a:solidFill>
              <a:effectLst/>
              <a:latin typeface="+mn-ea"/>
              <a:cs typeface="Times New Roman" panose="02020603050405020304" pitchFamily="18" charset="0"/>
            </a:endParaRPr>
          </a:p>
        </p:txBody>
      </p:sp>
      <p:sp>
        <p:nvSpPr>
          <p:cNvPr id="53" name="test_90790"/>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0CAE366-7E00-D56D-056C-1039ABCE02D5}"/>
              </a:ext>
            </a:extLst>
          </p:cNvPr>
          <p:cNvGrpSpPr/>
          <p:nvPr/>
        </p:nvGrpSpPr>
        <p:grpSpPr>
          <a:xfrm>
            <a:off x="30389" y="1048785"/>
            <a:ext cx="2230346" cy="1004145"/>
            <a:chOff x="50707" y="1467575"/>
            <a:chExt cx="2165030" cy="918222"/>
          </a:xfrm>
        </p:grpSpPr>
        <p:sp>
          <p:nvSpPr>
            <p:cNvPr id="5" name="矩形: 圆角 4">
              <a:extLst>
                <a:ext uri="{FF2B5EF4-FFF2-40B4-BE49-F238E27FC236}">
                  <a16:creationId xmlns:a16="http://schemas.microsoft.com/office/drawing/2014/main" id="{E842294A-0906-E452-4D60-4E28B4BFAEAC}"/>
                </a:ext>
              </a:extLst>
            </p:cNvPr>
            <p:cNvSpPr/>
            <p:nvPr/>
          </p:nvSpPr>
          <p:spPr>
            <a:xfrm>
              <a:off x="83895" y="1467575"/>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186FEB92-CDED-9430-9837-09E1CECC58FB}"/>
                </a:ext>
              </a:extLst>
            </p:cNvPr>
            <p:cNvSpPr txBox="1"/>
            <p:nvPr/>
          </p:nvSpPr>
          <p:spPr>
            <a:xfrm>
              <a:off x="50707" y="1611133"/>
              <a:ext cx="2064281" cy="619169"/>
            </a:xfrm>
            <a:prstGeom prst="rect">
              <a:avLst/>
            </a:prstGeom>
            <a:noFill/>
          </p:spPr>
          <p:txBody>
            <a:bodyPr wrap="square" rtlCol="0">
              <a:spAutoFit/>
            </a:bodyPr>
            <a:lstStyle/>
            <a:p>
              <a:pPr algn="ctr"/>
              <a:r>
                <a:rPr lang="zh-CN" altLang="en-US" sz="1900" b="1" dirty="0">
                  <a:solidFill>
                    <a:schemeClr val="bg1"/>
                  </a:solidFill>
                </a:rPr>
                <a:t>课堂案例</a:t>
              </a:r>
              <a:r>
                <a:rPr lang="en-US" altLang="zh-CN" sz="1900" b="1" dirty="0">
                  <a:solidFill>
                    <a:schemeClr val="bg1"/>
                  </a:solidFill>
                </a:rPr>
                <a:t>——</a:t>
              </a:r>
              <a:r>
                <a:rPr lang="zh-CN" altLang="en-US" sz="1900" b="1" dirty="0">
                  <a:solidFill>
                    <a:schemeClr val="bg1"/>
                  </a:solidFill>
                </a:rPr>
                <a:t>烟雾字特效</a:t>
              </a:r>
            </a:p>
          </p:txBody>
        </p:sp>
      </p:grpSp>
      <p:sp>
        <p:nvSpPr>
          <p:cNvPr id="8" name="等腰三角形 7">
            <a:extLst>
              <a:ext uri="{FF2B5EF4-FFF2-40B4-BE49-F238E27FC236}">
                <a16:creationId xmlns:a16="http://schemas.microsoft.com/office/drawing/2014/main" id="{5DA47321-1EE1-3766-1639-15566498C4B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D6AD89D9-1FE8-19D4-D6EF-76E774105CB3}"/>
              </a:ext>
            </a:extLst>
          </p:cNvPr>
          <p:cNvSpPr/>
          <p:nvPr/>
        </p:nvSpPr>
        <p:spPr>
          <a:xfrm>
            <a:off x="2521030" y="725118"/>
            <a:ext cx="9335690" cy="100414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：新建纯白色图层修改名称为“动画”，执行菜单效果“过渡”</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“线性擦除”，设置羽化</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，过渡完成设置关键帧从</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秒</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帧处的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到</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秒</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11-52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文本框 21">
            <a:extLst>
              <a:ext uri="{FF2B5EF4-FFF2-40B4-BE49-F238E27FC236}">
                <a16:creationId xmlns:a16="http://schemas.microsoft.com/office/drawing/2014/main" id="{FE56ADC2-41C1-074E-8D7A-AEB7D3B2F42C}"/>
              </a:ext>
            </a:extLst>
          </p:cNvPr>
          <p:cNvSpPr txBox="1"/>
          <p:nvPr/>
        </p:nvSpPr>
        <p:spPr>
          <a:xfrm>
            <a:off x="2954199" y="186658"/>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23" name="图片 22">
            <a:extLst>
              <a:ext uri="{FF2B5EF4-FFF2-40B4-BE49-F238E27FC236}">
                <a16:creationId xmlns:a16="http://schemas.microsoft.com/office/drawing/2014/main" id="{9238E2EC-2650-D803-B439-2B31C2C23BC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521030" y="1806684"/>
            <a:ext cx="4097294" cy="2841516"/>
          </a:xfrm>
          <a:prstGeom prst="rect">
            <a:avLst/>
          </a:prstGeom>
          <a:noFill/>
          <a:ln>
            <a:noFill/>
          </a:ln>
        </p:spPr>
      </p:pic>
      <p:sp>
        <p:nvSpPr>
          <p:cNvPr id="25" name="文本框 24">
            <a:extLst>
              <a:ext uri="{FF2B5EF4-FFF2-40B4-BE49-F238E27FC236}">
                <a16:creationId xmlns:a16="http://schemas.microsoft.com/office/drawing/2014/main" id="{205D11A2-4788-06B1-0104-CC4003335C33}"/>
              </a:ext>
            </a:extLst>
          </p:cNvPr>
          <p:cNvSpPr txBox="1"/>
          <p:nvPr/>
        </p:nvSpPr>
        <p:spPr>
          <a:xfrm>
            <a:off x="3944213" y="4187818"/>
            <a:ext cx="6096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11-52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6" name="图片 25">
            <a:extLst>
              <a:ext uri="{FF2B5EF4-FFF2-40B4-BE49-F238E27FC236}">
                <a16:creationId xmlns:a16="http://schemas.microsoft.com/office/drawing/2014/main" id="{15C17D69-E5EF-0EAB-D9AC-1E3E6BD2919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8625840" y="1882884"/>
            <a:ext cx="2621280" cy="4852508"/>
          </a:xfrm>
          <a:prstGeom prst="rect">
            <a:avLst/>
          </a:prstGeom>
          <a:noFill/>
          <a:ln>
            <a:noFill/>
          </a:ln>
        </p:spPr>
      </p:pic>
      <p:sp>
        <p:nvSpPr>
          <p:cNvPr id="28" name="文本框 27">
            <a:extLst>
              <a:ext uri="{FF2B5EF4-FFF2-40B4-BE49-F238E27FC236}">
                <a16:creationId xmlns:a16="http://schemas.microsoft.com/office/drawing/2014/main" id="{355A0579-2239-3699-CFF8-4DE39B9BE7A2}"/>
              </a:ext>
            </a:extLst>
          </p:cNvPr>
          <p:cNvSpPr txBox="1"/>
          <p:nvPr/>
        </p:nvSpPr>
        <p:spPr>
          <a:xfrm>
            <a:off x="8671560" y="6275010"/>
            <a:ext cx="6096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11-53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9" name="矩形: 圆角 28">
            <a:extLst>
              <a:ext uri="{FF2B5EF4-FFF2-40B4-BE49-F238E27FC236}">
                <a16:creationId xmlns:a16="http://schemas.microsoft.com/office/drawing/2014/main" id="{A6E43C23-DB31-32A8-F3E4-968AF848F4C5}"/>
              </a:ext>
            </a:extLst>
          </p:cNvPr>
          <p:cNvSpPr/>
          <p:nvPr/>
        </p:nvSpPr>
        <p:spPr>
          <a:xfrm>
            <a:off x="2477902" y="4719169"/>
            <a:ext cx="5965058" cy="201622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：选中“动画”图层，将图层模式调整为“强光”，执行菜单效果“颜色校正”</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“色光”，修改输入相位</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获取相位，自“</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”，输出循环—使用预设调板“渐变灰色”，修改下拉参数中勾选“更改空像素”。如图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11-53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43721019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44442300-BCD2-3A12-2F63-8CD87B21C5A6}"/>
              </a:ext>
            </a:extLst>
          </p:cNvPr>
          <p:cNvGrpSpPr/>
          <p:nvPr/>
        </p:nvGrpSpPr>
        <p:grpSpPr>
          <a:xfrm>
            <a:off x="30389" y="1048785"/>
            <a:ext cx="2230346" cy="1004145"/>
            <a:chOff x="50707" y="1467575"/>
            <a:chExt cx="2165030" cy="918222"/>
          </a:xfrm>
        </p:grpSpPr>
        <p:sp>
          <p:nvSpPr>
            <p:cNvPr id="5" name="矩形: 圆角 4">
              <a:extLst>
                <a:ext uri="{FF2B5EF4-FFF2-40B4-BE49-F238E27FC236}">
                  <a16:creationId xmlns:a16="http://schemas.microsoft.com/office/drawing/2014/main" id="{F15723EB-64DD-F3F8-F014-7A8A7C7B10C0}"/>
                </a:ext>
              </a:extLst>
            </p:cNvPr>
            <p:cNvSpPr/>
            <p:nvPr/>
          </p:nvSpPr>
          <p:spPr>
            <a:xfrm>
              <a:off x="83895" y="1467575"/>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80F64BA2-4A17-AA76-EA3E-2A0DE96D811D}"/>
                </a:ext>
              </a:extLst>
            </p:cNvPr>
            <p:cNvSpPr txBox="1"/>
            <p:nvPr/>
          </p:nvSpPr>
          <p:spPr>
            <a:xfrm>
              <a:off x="50707" y="1611133"/>
              <a:ext cx="2064281" cy="619169"/>
            </a:xfrm>
            <a:prstGeom prst="rect">
              <a:avLst/>
            </a:prstGeom>
            <a:noFill/>
          </p:spPr>
          <p:txBody>
            <a:bodyPr wrap="square" rtlCol="0">
              <a:spAutoFit/>
            </a:bodyPr>
            <a:lstStyle/>
            <a:p>
              <a:pPr algn="ctr"/>
              <a:r>
                <a:rPr lang="zh-CN" altLang="en-US" sz="1900" b="1" dirty="0">
                  <a:solidFill>
                    <a:schemeClr val="bg1"/>
                  </a:solidFill>
                </a:rPr>
                <a:t>课堂案例</a:t>
              </a:r>
              <a:r>
                <a:rPr lang="en-US" altLang="zh-CN" sz="1900" b="1" dirty="0">
                  <a:solidFill>
                    <a:schemeClr val="bg1"/>
                  </a:solidFill>
                </a:rPr>
                <a:t>——</a:t>
              </a:r>
              <a:r>
                <a:rPr lang="zh-CN" altLang="en-US" sz="1900" b="1" dirty="0">
                  <a:solidFill>
                    <a:schemeClr val="bg1"/>
                  </a:solidFill>
                </a:rPr>
                <a:t>烟雾字特效</a:t>
              </a:r>
            </a:p>
          </p:txBody>
        </p:sp>
      </p:grpSp>
      <p:sp>
        <p:nvSpPr>
          <p:cNvPr id="8" name="等腰三角形 7">
            <a:extLst>
              <a:ext uri="{FF2B5EF4-FFF2-40B4-BE49-F238E27FC236}">
                <a16:creationId xmlns:a16="http://schemas.microsoft.com/office/drawing/2014/main" id="{3D17E487-C9B6-0713-BB8A-2E7A49D08046}"/>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AC253243-DA39-69FE-E3E5-78433D2A0B46}"/>
              </a:ext>
            </a:extLst>
          </p:cNvPr>
          <p:cNvSpPr txBox="1"/>
          <p:nvPr/>
        </p:nvSpPr>
        <p:spPr>
          <a:xfrm>
            <a:off x="2954199" y="186658"/>
            <a:ext cx="1980029" cy="523220"/>
          </a:xfrm>
          <a:prstGeom prst="rect">
            <a:avLst/>
          </a:prstGeom>
          <a:noFill/>
        </p:spPr>
        <p:txBody>
          <a:bodyPr wrap="none" rtlCol="0">
            <a:spAutoFit/>
          </a:bodyPr>
          <a:lstStyle/>
          <a:p>
            <a:r>
              <a:rPr lang="zh-CN" altLang="en-US" sz="2800" b="1" dirty="0">
                <a:solidFill>
                  <a:schemeClr val="accent1"/>
                </a:solidFill>
              </a:rPr>
              <a:t>任务实施：</a:t>
            </a:r>
          </a:p>
        </p:txBody>
      </p:sp>
      <p:sp>
        <p:nvSpPr>
          <p:cNvPr id="22" name="矩形: 圆角 21">
            <a:extLst>
              <a:ext uri="{FF2B5EF4-FFF2-40B4-BE49-F238E27FC236}">
                <a16:creationId xmlns:a16="http://schemas.microsoft.com/office/drawing/2014/main" id="{A57DB438-69F8-1F52-2B93-3A71527F4ADB}"/>
              </a:ext>
            </a:extLst>
          </p:cNvPr>
          <p:cNvSpPr/>
          <p:nvPr/>
        </p:nvSpPr>
        <p:spPr>
          <a:xfrm>
            <a:off x="2505490" y="709878"/>
            <a:ext cx="5351046" cy="162184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05</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：执行菜单“效果”</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“颜色校正”</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“曲线”，调整曲线增强对比度，如图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11-54</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3" name="图片 22">
            <a:extLst>
              <a:ext uri="{FF2B5EF4-FFF2-40B4-BE49-F238E27FC236}">
                <a16:creationId xmlns:a16="http://schemas.microsoft.com/office/drawing/2014/main" id="{4B769301-8AD2-38F8-7084-1A07302D8E4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8101291" y="709878"/>
            <a:ext cx="2880995" cy="3876675"/>
          </a:xfrm>
          <a:prstGeom prst="rect">
            <a:avLst/>
          </a:prstGeom>
          <a:noFill/>
          <a:ln>
            <a:noFill/>
          </a:ln>
        </p:spPr>
      </p:pic>
      <p:sp>
        <p:nvSpPr>
          <p:cNvPr id="25" name="文本框 24">
            <a:extLst>
              <a:ext uri="{FF2B5EF4-FFF2-40B4-BE49-F238E27FC236}">
                <a16:creationId xmlns:a16="http://schemas.microsoft.com/office/drawing/2014/main" id="{C6152A28-3658-A2F5-C70F-69E7D9718C38}"/>
              </a:ext>
            </a:extLst>
          </p:cNvPr>
          <p:cNvSpPr txBox="1"/>
          <p:nvPr/>
        </p:nvSpPr>
        <p:spPr>
          <a:xfrm>
            <a:off x="8420416" y="4126171"/>
            <a:ext cx="6096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11-54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6" name="矩形: 圆角 25">
            <a:extLst>
              <a:ext uri="{FF2B5EF4-FFF2-40B4-BE49-F238E27FC236}">
                <a16:creationId xmlns:a16="http://schemas.microsoft.com/office/drawing/2014/main" id="{CEFFD689-0817-CE46-CCBB-336A26A1E84B}"/>
              </a:ext>
            </a:extLst>
          </p:cNvPr>
          <p:cNvSpPr/>
          <p:nvPr/>
        </p:nvSpPr>
        <p:spPr>
          <a:xfrm>
            <a:off x="2505490" y="2477050"/>
            <a:ext cx="5351046" cy="256739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：选中“噪波”和“动画”两个纯色图层，执行菜单图层</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“预合成”（或者右键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预合成）为“噪波”，同时选择“将所有属性移动到新合成”，执行菜单“效果”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“模糊和锐化”</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“快速方框模糊”，设置“模糊半径”为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，“迭代”为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11-55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a:extLst>
              <a:ext uri="{FF2B5EF4-FFF2-40B4-BE49-F238E27FC236}">
                <a16:creationId xmlns:a16="http://schemas.microsoft.com/office/drawing/2014/main" id="{B776718B-E5B8-4438-BEC9-CD8FFB28E1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54198" y="5151252"/>
            <a:ext cx="5351046" cy="1697917"/>
          </a:xfrm>
          <a:prstGeom prst="rect">
            <a:avLst/>
          </a:prstGeom>
          <a:noFill/>
          <a:ln>
            <a:noFill/>
          </a:ln>
        </p:spPr>
      </p:pic>
      <p:sp>
        <p:nvSpPr>
          <p:cNvPr id="29" name="文本框 28">
            <a:extLst>
              <a:ext uri="{FF2B5EF4-FFF2-40B4-BE49-F238E27FC236}">
                <a16:creationId xmlns:a16="http://schemas.microsoft.com/office/drawing/2014/main" id="{1BF0E95D-A47E-842D-4472-6ED77151E2C4}"/>
              </a:ext>
            </a:extLst>
          </p:cNvPr>
          <p:cNvSpPr txBox="1"/>
          <p:nvPr/>
        </p:nvSpPr>
        <p:spPr>
          <a:xfrm>
            <a:off x="5165773" y="6441151"/>
            <a:ext cx="72618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11-55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6394387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12E1442-5CF2-416F-0819-6F2509096322}"/>
              </a:ext>
            </a:extLst>
          </p:cNvPr>
          <p:cNvGrpSpPr/>
          <p:nvPr/>
        </p:nvGrpSpPr>
        <p:grpSpPr>
          <a:xfrm>
            <a:off x="30389" y="1048785"/>
            <a:ext cx="2230346" cy="1004145"/>
            <a:chOff x="50707" y="1467575"/>
            <a:chExt cx="2165030" cy="918222"/>
          </a:xfrm>
        </p:grpSpPr>
        <p:sp>
          <p:nvSpPr>
            <p:cNvPr id="5" name="矩形: 圆角 4">
              <a:extLst>
                <a:ext uri="{FF2B5EF4-FFF2-40B4-BE49-F238E27FC236}">
                  <a16:creationId xmlns:a16="http://schemas.microsoft.com/office/drawing/2014/main" id="{EACA614C-8415-22F7-D05F-2C50CDF68DE2}"/>
                </a:ext>
              </a:extLst>
            </p:cNvPr>
            <p:cNvSpPr/>
            <p:nvPr/>
          </p:nvSpPr>
          <p:spPr>
            <a:xfrm>
              <a:off x="83895" y="1467575"/>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A8376D06-77F0-B5B5-FFB8-5438FC0ABCC3}"/>
                </a:ext>
              </a:extLst>
            </p:cNvPr>
            <p:cNvSpPr txBox="1"/>
            <p:nvPr/>
          </p:nvSpPr>
          <p:spPr>
            <a:xfrm>
              <a:off x="50707" y="1611133"/>
              <a:ext cx="2064281" cy="619169"/>
            </a:xfrm>
            <a:prstGeom prst="rect">
              <a:avLst/>
            </a:prstGeom>
            <a:noFill/>
          </p:spPr>
          <p:txBody>
            <a:bodyPr wrap="square" rtlCol="0">
              <a:spAutoFit/>
            </a:bodyPr>
            <a:lstStyle/>
            <a:p>
              <a:pPr algn="ctr"/>
              <a:r>
                <a:rPr lang="zh-CN" altLang="en-US" sz="1900" b="1" dirty="0">
                  <a:solidFill>
                    <a:schemeClr val="bg1"/>
                  </a:solidFill>
                </a:rPr>
                <a:t>课堂案例</a:t>
              </a:r>
              <a:r>
                <a:rPr lang="en-US" altLang="zh-CN" sz="1900" b="1" dirty="0">
                  <a:solidFill>
                    <a:schemeClr val="bg1"/>
                  </a:solidFill>
                </a:rPr>
                <a:t>——</a:t>
              </a:r>
              <a:r>
                <a:rPr lang="zh-CN" altLang="en-US" sz="1900" b="1" dirty="0">
                  <a:solidFill>
                    <a:schemeClr val="bg1"/>
                  </a:solidFill>
                </a:rPr>
                <a:t>烟雾字特效</a:t>
              </a:r>
            </a:p>
          </p:txBody>
        </p:sp>
      </p:grpSp>
      <p:sp>
        <p:nvSpPr>
          <p:cNvPr id="8" name="等腰三角形 7">
            <a:extLst>
              <a:ext uri="{FF2B5EF4-FFF2-40B4-BE49-F238E27FC236}">
                <a16:creationId xmlns:a16="http://schemas.microsoft.com/office/drawing/2014/main" id="{BD951E4F-00A0-D4E1-D0C3-B64FD2E0EB20}"/>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1AC862D9-9B44-C884-8153-04203D346F6F}"/>
              </a:ext>
            </a:extLst>
          </p:cNvPr>
          <p:cNvSpPr txBox="1"/>
          <p:nvPr/>
        </p:nvSpPr>
        <p:spPr>
          <a:xfrm>
            <a:off x="2954199" y="186658"/>
            <a:ext cx="1980029" cy="523220"/>
          </a:xfrm>
          <a:prstGeom prst="rect">
            <a:avLst/>
          </a:prstGeom>
          <a:noFill/>
        </p:spPr>
        <p:txBody>
          <a:bodyPr wrap="none" rtlCol="0">
            <a:spAutoFit/>
          </a:bodyPr>
          <a:lstStyle/>
          <a:p>
            <a:r>
              <a:rPr lang="zh-CN" altLang="en-US" sz="2800" b="1" dirty="0">
                <a:solidFill>
                  <a:schemeClr val="accent1"/>
                </a:solidFill>
              </a:rPr>
              <a:t>任务实施：</a:t>
            </a:r>
          </a:p>
        </p:txBody>
      </p:sp>
      <p:sp>
        <p:nvSpPr>
          <p:cNvPr id="22" name="矩形: 圆角 21">
            <a:extLst>
              <a:ext uri="{FF2B5EF4-FFF2-40B4-BE49-F238E27FC236}">
                <a16:creationId xmlns:a16="http://schemas.microsoft.com/office/drawing/2014/main" id="{860015FC-4DBE-C53D-FC34-A59E69D50348}"/>
              </a:ext>
            </a:extLst>
          </p:cNvPr>
          <p:cNvSpPr/>
          <p:nvPr/>
        </p:nvSpPr>
        <p:spPr>
          <a:xfrm>
            <a:off x="2505489" y="709878"/>
            <a:ext cx="5449790" cy="206380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：执行菜单“效果”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“扭曲”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“湍流置换”，拖动湍流置换到快速方框模糊的上方，设置数量</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180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，大小</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，给演化添加表达式</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time*250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（让演化随时间变化），设置文本图层的遮罩模式为“亮度遮罩噪波”。如图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11-56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3" name="图片 22">
            <a:extLst>
              <a:ext uri="{FF2B5EF4-FFF2-40B4-BE49-F238E27FC236}">
                <a16:creationId xmlns:a16="http://schemas.microsoft.com/office/drawing/2014/main" id="{9387DDFF-4BDD-3CAC-AAF1-71F6D6C9548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8059067" y="709878"/>
            <a:ext cx="3340453" cy="4235407"/>
          </a:xfrm>
          <a:prstGeom prst="rect">
            <a:avLst/>
          </a:prstGeom>
          <a:noFill/>
          <a:ln>
            <a:noFill/>
          </a:ln>
        </p:spPr>
      </p:pic>
      <p:sp>
        <p:nvSpPr>
          <p:cNvPr id="25" name="文本框 24">
            <a:extLst>
              <a:ext uri="{FF2B5EF4-FFF2-40B4-BE49-F238E27FC236}">
                <a16:creationId xmlns:a16="http://schemas.microsoft.com/office/drawing/2014/main" id="{A583ADA8-5DE7-B385-A1A9-F742707BB31B}"/>
              </a:ext>
            </a:extLst>
          </p:cNvPr>
          <p:cNvSpPr txBox="1"/>
          <p:nvPr/>
        </p:nvSpPr>
        <p:spPr>
          <a:xfrm>
            <a:off x="8717280" y="4418009"/>
            <a:ext cx="6096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11-56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6" name="矩形: 圆角 25">
            <a:extLst>
              <a:ext uri="{FF2B5EF4-FFF2-40B4-BE49-F238E27FC236}">
                <a16:creationId xmlns:a16="http://schemas.microsoft.com/office/drawing/2014/main" id="{432299A0-C509-95F6-D1C3-30FB5F2D8EEF}"/>
              </a:ext>
            </a:extLst>
          </p:cNvPr>
          <p:cNvSpPr/>
          <p:nvPr/>
        </p:nvSpPr>
        <p:spPr>
          <a:xfrm>
            <a:off x="2505489" y="2870180"/>
            <a:ext cx="5190711" cy="156840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08</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：新建调整图层“消散”，执行菜单“效果”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“扭曲”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“置换图”；设置置换图层为“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噪波”，最大水平置换为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，最大垂直置换为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-180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11-57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a:extLst>
              <a:ext uri="{FF2B5EF4-FFF2-40B4-BE49-F238E27FC236}">
                <a16:creationId xmlns:a16="http://schemas.microsoft.com/office/drawing/2014/main" id="{8064C1EB-2DEC-8706-F76E-BC5DE35173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04947" y="4496922"/>
            <a:ext cx="4515740" cy="2330598"/>
          </a:xfrm>
          <a:prstGeom prst="rect">
            <a:avLst/>
          </a:prstGeom>
          <a:noFill/>
          <a:ln>
            <a:noFill/>
          </a:ln>
        </p:spPr>
      </p:pic>
      <p:sp>
        <p:nvSpPr>
          <p:cNvPr id="29" name="文本框 28">
            <a:extLst>
              <a:ext uri="{FF2B5EF4-FFF2-40B4-BE49-F238E27FC236}">
                <a16:creationId xmlns:a16="http://schemas.microsoft.com/office/drawing/2014/main" id="{8B6FD480-9BE8-A35D-33C9-34FF2AEEF359}"/>
              </a:ext>
            </a:extLst>
          </p:cNvPr>
          <p:cNvSpPr txBox="1"/>
          <p:nvPr/>
        </p:nvSpPr>
        <p:spPr>
          <a:xfrm>
            <a:off x="4127679" y="6441151"/>
            <a:ext cx="740664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11-57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62965900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E4C53775-E36E-F1C3-45FA-5F7FCB323E61}"/>
              </a:ext>
            </a:extLst>
          </p:cNvPr>
          <p:cNvGrpSpPr/>
          <p:nvPr/>
        </p:nvGrpSpPr>
        <p:grpSpPr>
          <a:xfrm>
            <a:off x="30389" y="1048785"/>
            <a:ext cx="2230346" cy="1004145"/>
            <a:chOff x="50707" y="1467575"/>
            <a:chExt cx="2165030" cy="918222"/>
          </a:xfrm>
        </p:grpSpPr>
        <p:sp>
          <p:nvSpPr>
            <p:cNvPr id="5" name="矩形: 圆角 4">
              <a:extLst>
                <a:ext uri="{FF2B5EF4-FFF2-40B4-BE49-F238E27FC236}">
                  <a16:creationId xmlns:a16="http://schemas.microsoft.com/office/drawing/2014/main" id="{F62388F2-1803-7765-91CD-124F4FEFAB88}"/>
                </a:ext>
              </a:extLst>
            </p:cNvPr>
            <p:cNvSpPr/>
            <p:nvPr/>
          </p:nvSpPr>
          <p:spPr>
            <a:xfrm>
              <a:off x="83895" y="1467575"/>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A922919E-C752-B000-E50E-620F3308E903}"/>
                </a:ext>
              </a:extLst>
            </p:cNvPr>
            <p:cNvSpPr txBox="1"/>
            <p:nvPr/>
          </p:nvSpPr>
          <p:spPr>
            <a:xfrm>
              <a:off x="50707" y="1611133"/>
              <a:ext cx="2064281" cy="619169"/>
            </a:xfrm>
            <a:prstGeom prst="rect">
              <a:avLst/>
            </a:prstGeom>
            <a:noFill/>
          </p:spPr>
          <p:txBody>
            <a:bodyPr wrap="square" rtlCol="0">
              <a:spAutoFit/>
            </a:bodyPr>
            <a:lstStyle/>
            <a:p>
              <a:pPr algn="ctr"/>
              <a:r>
                <a:rPr lang="zh-CN" altLang="en-US" sz="1900" b="1" dirty="0">
                  <a:solidFill>
                    <a:schemeClr val="bg1"/>
                  </a:solidFill>
                </a:rPr>
                <a:t>课堂案例</a:t>
              </a:r>
              <a:r>
                <a:rPr lang="en-US" altLang="zh-CN" sz="1900" b="1" dirty="0">
                  <a:solidFill>
                    <a:schemeClr val="bg1"/>
                  </a:solidFill>
                </a:rPr>
                <a:t>——</a:t>
              </a:r>
              <a:r>
                <a:rPr lang="zh-CN" altLang="en-US" sz="1900" b="1" dirty="0">
                  <a:solidFill>
                    <a:schemeClr val="bg1"/>
                  </a:solidFill>
                </a:rPr>
                <a:t>烟雾字特效</a:t>
              </a:r>
            </a:p>
          </p:txBody>
        </p:sp>
      </p:grpSp>
      <p:sp>
        <p:nvSpPr>
          <p:cNvPr id="8" name="等腰三角形 7">
            <a:extLst>
              <a:ext uri="{FF2B5EF4-FFF2-40B4-BE49-F238E27FC236}">
                <a16:creationId xmlns:a16="http://schemas.microsoft.com/office/drawing/2014/main" id="{BEE8357E-4BAA-96B4-1CE8-8F46CA93470C}"/>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AF635C9A-4295-D67D-58D5-2BC856E7694A}"/>
              </a:ext>
            </a:extLst>
          </p:cNvPr>
          <p:cNvSpPr txBox="1"/>
          <p:nvPr/>
        </p:nvSpPr>
        <p:spPr>
          <a:xfrm>
            <a:off x="2954199" y="186658"/>
            <a:ext cx="1980029" cy="523220"/>
          </a:xfrm>
          <a:prstGeom prst="rect">
            <a:avLst/>
          </a:prstGeom>
          <a:noFill/>
        </p:spPr>
        <p:txBody>
          <a:bodyPr wrap="none" rtlCol="0">
            <a:spAutoFit/>
          </a:bodyPr>
          <a:lstStyle/>
          <a:p>
            <a:r>
              <a:rPr lang="zh-CN" altLang="en-US" sz="2800" b="1" dirty="0">
                <a:solidFill>
                  <a:schemeClr val="accent1"/>
                </a:solidFill>
              </a:rPr>
              <a:t>任务实施：</a:t>
            </a:r>
          </a:p>
        </p:txBody>
      </p:sp>
      <p:sp>
        <p:nvSpPr>
          <p:cNvPr id="22" name="矩形: 圆角 21">
            <a:extLst>
              <a:ext uri="{FF2B5EF4-FFF2-40B4-BE49-F238E27FC236}">
                <a16:creationId xmlns:a16="http://schemas.microsoft.com/office/drawing/2014/main" id="{F3622B35-68EA-9A4B-00C1-17D36BA2D10A}"/>
              </a:ext>
            </a:extLst>
          </p:cNvPr>
          <p:cNvSpPr/>
          <p:nvPr/>
        </p:nvSpPr>
        <p:spPr>
          <a:xfrm>
            <a:off x="2505488" y="709878"/>
            <a:ext cx="9107392" cy="100414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：新建调整图层“模糊”，执行菜单“效果”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“模糊和锐化”</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“复合模糊”，设置模糊图层为“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噪波”，最大模糊为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，勾选“反转模糊”，如图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11-58</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3" name="图片 22">
            <a:extLst>
              <a:ext uri="{FF2B5EF4-FFF2-40B4-BE49-F238E27FC236}">
                <a16:creationId xmlns:a16="http://schemas.microsoft.com/office/drawing/2014/main" id="{F550C3FF-86E3-438C-1B24-9AFD2B7B775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962688" y="1854810"/>
            <a:ext cx="4833570" cy="1877695"/>
          </a:xfrm>
          <a:prstGeom prst="rect">
            <a:avLst/>
          </a:prstGeom>
          <a:noFill/>
          <a:ln>
            <a:noFill/>
          </a:ln>
        </p:spPr>
      </p:pic>
      <p:sp>
        <p:nvSpPr>
          <p:cNvPr id="25" name="文本框 24">
            <a:extLst>
              <a:ext uri="{FF2B5EF4-FFF2-40B4-BE49-F238E27FC236}">
                <a16:creationId xmlns:a16="http://schemas.microsoft.com/office/drawing/2014/main" id="{AE5715C7-11C6-A2F8-71C6-60652BB80B08}"/>
              </a:ext>
            </a:extLst>
          </p:cNvPr>
          <p:cNvSpPr txBox="1"/>
          <p:nvPr/>
        </p:nvSpPr>
        <p:spPr>
          <a:xfrm>
            <a:off x="5181600" y="3287363"/>
            <a:ext cx="6096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11-58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6" name="矩形: 圆角 25">
            <a:extLst>
              <a:ext uri="{FF2B5EF4-FFF2-40B4-BE49-F238E27FC236}">
                <a16:creationId xmlns:a16="http://schemas.microsoft.com/office/drawing/2014/main" id="{5153824D-24BC-4B5D-DA51-16218BFE9E8D}"/>
              </a:ext>
            </a:extLst>
          </p:cNvPr>
          <p:cNvSpPr/>
          <p:nvPr/>
        </p:nvSpPr>
        <p:spPr>
          <a:xfrm>
            <a:off x="2677183" y="3962400"/>
            <a:ext cx="2932298" cy="272796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：设置渲染并输出成品动画，最终效果如图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11-59</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a:extLst>
              <a:ext uri="{FF2B5EF4-FFF2-40B4-BE49-F238E27FC236}">
                <a16:creationId xmlns:a16="http://schemas.microsoft.com/office/drawing/2014/main" id="{DD80E01E-8F2A-D184-6FCF-ABE13A95E5E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086887" y="3854100"/>
            <a:ext cx="5138695" cy="2836260"/>
          </a:xfrm>
          <a:prstGeom prst="rect">
            <a:avLst/>
          </a:prstGeom>
          <a:noFill/>
          <a:ln>
            <a:noFill/>
          </a:ln>
        </p:spPr>
      </p:pic>
      <p:sp>
        <p:nvSpPr>
          <p:cNvPr id="29" name="文本框 28">
            <a:extLst>
              <a:ext uri="{FF2B5EF4-FFF2-40B4-BE49-F238E27FC236}">
                <a16:creationId xmlns:a16="http://schemas.microsoft.com/office/drawing/2014/main" id="{0D1E7638-83D4-5C79-E5CB-91BB4B41DF37}"/>
              </a:ext>
            </a:extLst>
          </p:cNvPr>
          <p:cNvSpPr txBox="1"/>
          <p:nvPr/>
        </p:nvSpPr>
        <p:spPr>
          <a:xfrm>
            <a:off x="7932420" y="6229978"/>
            <a:ext cx="73609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11-59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00546636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7B310A5-2F81-AB04-FB18-A2DB20DD564C}"/>
              </a:ext>
            </a:extLst>
          </p:cNvPr>
          <p:cNvGrpSpPr/>
          <p:nvPr/>
        </p:nvGrpSpPr>
        <p:grpSpPr>
          <a:xfrm>
            <a:off x="30389" y="1064025"/>
            <a:ext cx="2230346" cy="1004145"/>
            <a:chOff x="50707" y="1481511"/>
            <a:chExt cx="2165030" cy="918222"/>
          </a:xfrm>
        </p:grpSpPr>
        <p:sp>
          <p:nvSpPr>
            <p:cNvPr id="5" name="矩形: 圆角 4">
              <a:extLst>
                <a:ext uri="{FF2B5EF4-FFF2-40B4-BE49-F238E27FC236}">
                  <a16:creationId xmlns:a16="http://schemas.microsoft.com/office/drawing/2014/main" id="{F6A0A057-9F53-C09D-680E-DEE7CB63F1F2}"/>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93246737-955B-93B3-2793-8A00A1DF164D}"/>
                </a:ext>
              </a:extLst>
            </p:cNvPr>
            <p:cNvSpPr txBox="1"/>
            <p:nvPr/>
          </p:nvSpPr>
          <p:spPr>
            <a:xfrm>
              <a:off x="50707" y="1611133"/>
              <a:ext cx="2064281" cy="759890"/>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a:t>
              </a:r>
              <a:r>
                <a:rPr lang="zh-CN" altLang="en-US" sz="2400" b="1" kern="100" dirty="0">
                  <a:solidFill>
                    <a:schemeClr val="bg1"/>
                  </a:solidFill>
                  <a:ea typeface="宋体" panose="02010600030101010101" pitchFamily="2" charset="-122"/>
                  <a:cs typeface="宋体" panose="02010600030101010101" pitchFamily="2" charset="-122"/>
                </a:rPr>
                <a:t>卡片擦除</a:t>
              </a:r>
              <a:r>
                <a:rPr lang="zh-CN" altLang="zh-CN" sz="2400" b="1" kern="100" dirty="0">
                  <a:solidFill>
                    <a:schemeClr val="bg1"/>
                  </a:solidFill>
                  <a:effectLst/>
                  <a:ea typeface="宋体" panose="02010600030101010101" pitchFamily="2" charset="-122"/>
                  <a:cs typeface="宋体" panose="02010600030101010101" pitchFamily="2" charset="-122"/>
                </a:rPr>
                <a:t>”滤镜</a:t>
              </a:r>
              <a:endParaRPr lang="zh-CN" altLang="en-US" sz="2400" b="1" dirty="0">
                <a:solidFill>
                  <a:schemeClr val="bg1"/>
                </a:solidFill>
              </a:endParaRPr>
            </a:p>
          </p:txBody>
        </p:sp>
      </p:grpSp>
      <p:sp>
        <p:nvSpPr>
          <p:cNvPr id="8" name="等腰三角形 7">
            <a:extLst>
              <a:ext uri="{FF2B5EF4-FFF2-40B4-BE49-F238E27FC236}">
                <a16:creationId xmlns:a16="http://schemas.microsoft.com/office/drawing/2014/main" id="{19774A65-E7C6-D7FF-6FB2-DB532A8AE5A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97AAE7A8-1968-1D11-5F1F-E47E033399F9}"/>
              </a:ext>
            </a:extLst>
          </p:cNvPr>
          <p:cNvSpPr/>
          <p:nvPr/>
        </p:nvSpPr>
        <p:spPr>
          <a:xfrm>
            <a:off x="2872700" y="750498"/>
            <a:ext cx="2881118" cy="447710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“卡片擦除”滤镜常用于过渡切换特效的制作，可以模拟酷炫的卡片擦除效果，达到画面切换转场的目的。执行“效果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过渡</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卡片擦除”菜单命令，然后在“效果控件”面板中展开滤镜的参数，如图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11-60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a:extLst>
              <a:ext uri="{FF2B5EF4-FFF2-40B4-BE49-F238E27FC236}">
                <a16:creationId xmlns:a16="http://schemas.microsoft.com/office/drawing/2014/main" id="{6720A79F-F8E8-0880-B914-4320034996A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599400" y="888196"/>
            <a:ext cx="3605450" cy="4649387"/>
          </a:xfrm>
          <a:prstGeom prst="rect">
            <a:avLst/>
          </a:prstGeom>
          <a:noFill/>
          <a:ln>
            <a:noFill/>
          </a:ln>
        </p:spPr>
      </p:pic>
      <p:sp>
        <p:nvSpPr>
          <p:cNvPr id="24" name="文本框 23">
            <a:extLst>
              <a:ext uri="{FF2B5EF4-FFF2-40B4-BE49-F238E27FC236}">
                <a16:creationId xmlns:a16="http://schemas.microsoft.com/office/drawing/2014/main" id="{CC564088-A4DA-A1DE-8DDC-EE376428A03E}"/>
              </a:ext>
            </a:extLst>
          </p:cNvPr>
          <p:cNvSpPr txBox="1"/>
          <p:nvPr/>
        </p:nvSpPr>
        <p:spPr>
          <a:xfrm>
            <a:off x="6280102" y="5537583"/>
            <a:ext cx="61036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11-60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90988464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DF94532A-3D48-1321-1939-AB088FBA1AC8}"/>
              </a:ext>
            </a:extLst>
          </p:cNvPr>
          <p:cNvGrpSpPr/>
          <p:nvPr/>
        </p:nvGrpSpPr>
        <p:grpSpPr>
          <a:xfrm>
            <a:off x="30389" y="1064025"/>
            <a:ext cx="2230346" cy="1004145"/>
            <a:chOff x="50707" y="1481511"/>
            <a:chExt cx="2165030" cy="918222"/>
          </a:xfrm>
        </p:grpSpPr>
        <p:sp>
          <p:nvSpPr>
            <p:cNvPr id="5" name="矩形: 圆角 4">
              <a:extLst>
                <a:ext uri="{FF2B5EF4-FFF2-40B4-BE49-F238E27FC236}">
                  <a16:creationId xmlns:a16="http://schemas.microsoft.com/office/drawing/2014/main" id="{B3D77333-D247-1573-AD57-60CDE549BB1C}"/>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01C30E4-6F22-61DB-E731-5CEE3D33A74E}"/>
                </a:ext>
              </a:extLst>
            </p:cNvPr>
            <p:cNvSpPr txBox="1"/>
            <p:nvPr/>
          </p:nvSpPr>
          <p:spPr>
            <a:xfrm>
              <a:off x="50707" y="1611133"/>
              <a:ext cx="2064281" cy="759890"/>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a:t>
              </a:r>
              <a:r>
                <a:rPr lang="zh-CN" altLang="en-US" sz="2400" b="1" kern="100" dirty="0">
                  <a:solidFill>
                    <a:schemeClr val="bg1"/>
                  </a:solidFill>
                  <a:ea typeface="宋体" panose="02010600030101010101" pitchFamily="2" charset="-122"/>
                  <a:cs typeface="宋体" panose="02010600030101010101" pitchFamily="2" charset="-122"/>
                </a:rPr>
                <a:t>卡片擦除</a:t>
              </a:r>
              <a:r>
                <a:rPr lang="zh-CN" altLang="zh-CN" sz="2400" b="1" kern="100" dirty="0">
                  <a:solidFill>
                    <a:schemeClr val="bg1"/>
                  </a:solidFill>
                  <a:effectLst/>
                  <a:ea typeface="宋体" panose="02010600030101010101" pitchFamily="2" charset="-122"/>
                  <a:cs typeface="宋体" panose="02010600030101010101" pitchFamily="2" charset="-122"/>
                </a:rPr>
                <a:t>”滤镜</a:t>
              </a:r>
              <a:endParaRPr lang="zh-CN" altLang="en-US" sz="2400" b="1" dirty="0">
                <a:solidFill>
                  <a:schemeClr val="bg1"/>
                </a:solidFill>
              </a:endParaRPr>
            </a:p>
          </p:txBody>
        </p:sp>
      </p:grpSp>
      <p:sp>
        <p:nvSpPr>
          <p:cNvPr id="8" name="等腰三角形 7">
            <a:extLst>
              <a:ext uri="{FF2B5EF4-FFF2-40B4-BE49-F238E27FC236}">
                <a16:creationId xmlns:a16="http://schemas.microsoft.com/office/drawing/2014/main" id="{DA672F59-7F03-B74D-16FC-2639F89B4D8D}"/>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C7C45F61-9A9F-F583-E9D5-7B418582C374}"/>
              </a:ext>
            </a:extLst>
          </p:cNvPr>
          <p:cNvSpPr/>
          <p:nvPr/>
        </p:nvSpPr>
        <p:spPr>
          <a:xfrm>
            <a:off x="2432182" y="581784"/>
            <a:ext cx="9725720" cy="629145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just">
              <a:lnSpc>
                <a:spcPct val="150000"/>
              </a:lnSpc>
            </a:pPr>
            <a:r>
              <a:rPr lang="zh-CN" altLang="zh-CN" sz="1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过渡完成</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：控制转场完成的百分比。值为</a:t>
            </a:r>
            <a:r>
              <a:rPr lang="en-US"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时，完全显示当前层画面：值为</a:t>
            </a:r>
            <a:r>
              <a:rPr lang="en-US"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时，完全显示切换层画面。</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过渡宽度</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：从原始图像更改到新图像的区域的宽度。</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背面图层</a:t>
            </a:r>
            <a:r>
              <a:rPr lang="en-US"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在卡片背面分段显示的图层。若背面图层大小不一致，会自动拉伸匹配卡片翻转。</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行数和列数</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：指定行数和列数的相互关系。</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“独立”可同时激活“行数”和“列数”滑块。</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“列数受行数控制”只激活“行数”滑块。行数设置多少，列数就多少。</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行数：行的数量，最多</a:t>
            </a:r>
            <a:r>
              <a:rPr lang="en-US"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1000 </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行。</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列数：列的数量，最多</a:t>
            </a:r>
            <a:r>
              <a:rPr lang="en-US"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1000 </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列。</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卡片缩放</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：卡片的大小。</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小于</a:t>
            </a:r>
            <a:r>
              <a:rPr lang="en-US"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1 </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的值会按比例缩小卡片，从而显示间隙中的底层图层。大于</a:t>
            </a:r>
            <a:r>
              <a:rPr lang="en-US"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1 </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的值会按比例放大卡片，从而在卡片相互重叠时创建块状的马赛克效果。</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翻转轴</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：每个卡片绕其翻转的轴。</a:t>
            </a:r>
            <a:r>
              <a:rPr lang="en-US"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X</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a:t>
            </a:r>
            <a:r>
              <a:rPr lang="en-US"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Y</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轴，随机</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翻转方向</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：卡片绕其轴翻转的方向，正向，反向，随机</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翻转顺序</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：过渡发生的方向。可以使用渐变来定义自定义翻转顺序</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随机时间</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：将每次翻转的时间随机化。如果此控件设置为</a:t>
            </a:r>
            <a:r>
              <a:rPr lang="en-US"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0</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，则卡片将按顺序翻转。值越高，卡片翻转顺序的随机性就越大。</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随机植入</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：在设置了随机时间后，若随机的画面不喜欢，可调整随机植入改变当前随机画面。</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摄像机系统</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：使用效果的“摄像机位置”属性、效果的“边角定位”属性，还是默认的合成摄像机和光照位置来渲染卡片的</a:t>
            </a:r>
            <a:r>
              <a:rPr lang="en-US"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3D </a:t>
            </a:r>
            <a:r>
              <a:rPr lang="zh-CN" altLang="zh-CN" sz="1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图像。</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文本框 23">
            <a:extLst>
              <a:ext uri="{FF2B5EF4-FFF2-40B4-BE49-F238E27FC236}">
                <a16:creationId xmlns:a16="http://schemas.microsoft.com/office/drawing/2014/main" id="{D12BCB74-ABC4-D56F-B3C8-FA310B828411}"/>
              </a:ext>
            </a:extLst>
          </p:cNvPr>
          <p:cNvSpPr txBox="1"/>
          <p:nvPr/>
        </p:nvSpPr>
        <p:spPr>
          <a:xfrm>
            <a:off x="2954199" y="151254"/>
            <a:ext cx="1605280" cy="521970"/>
          </a:xfrm>
          <a:prstGeom prst="rect">
            <a:avLst/>
          </a:prstGeom>
          <a:noFill/>
        </p:spPr>
        <p:txBody>
          <a:bodyPr wrap="none" rtlCol="0">
            <a:spAutoFit/>
          </a:bodyPr>
          <a:lstStyle/>
          <a:p>
            <a:r>
              <a:rPr lang="zh-CN" altLang="en-US" sz="2800" b="1" dirty="0">
                <a:solidFill>
                  <a:schemeClr val="accent1"/>
                </a:solidFill>
              </a:rPr>
              <a:t>参数详解</a:t>
            </a:r>
          </a:p>
        </p:txBody>
      </p:sp>
    </p:spTree>
    <p:custDataLst>
      <p:tags r:id="rId1"/>
    </p:custDataLst>
    <p:extLst>
      <p:ext uri="{BB962C8B-B14F-4D97-AF65-F5344CB8AC3E}">
        <p14:creationId xmlns:p14="http://schemas.microsoft.com/office/powerpoint/2010/main" val="292518471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A4C7E56-BE5A-D7DC-3522-296C187618AC}"/>
              </a:ext>
            </a:extLst>
          </p:cNvPr>
          <p:cNvGrpSpPr/>
          <p:nvPr/>
        </p:nvGrpSpPr>
        <p:grpSpPr>
          <a:xfrm>
            <a:off x="30389" y="1064025"/>
            <a:ext cx="2230346" cy="1004145"/>
            <a:chOff x="50707" y="1481511"/>
            <a:chExt cx="2165030" cy="918222"/>
          </a:xfrm>
        </p:grpSpPr>
        <p:sp>
          <p:nvSpPr>
            <p:cNvPr id="5" name="矩形: 圆角 4">
              <a:extLst>
                <a:ext uri="{FF2B5EF4-FFF2-40B4-BE49-F238E27FC236}">
                  <a16:creationId xmlns:a16="http://schemas.microsoft.com/office/drawing/2014/main" id="{9B0C031F-1108-2571-109E-4499BB6850D4}"/>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A72E52E1-B5AD-C0AD-3F9A-3A0AB45FBF8D}"/>
                </a:ext>
              </a:extLst>
            </p:cNvPr>
            <p:cNvSpPr txBox="1"/>
            <p:nvPr/>
          </p:nvSpPr>
          <p:spPr>
            <a:xfrm>
              <a:off x="50707" y="1611133"/>
              <a:ext cx="2064281" cy="759890"/>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a:t>
              </a:r>
              <a:r>
                <a:rPr lang="zh-CN" altLang="en-US" sz="2400" b="1" kern="100" dirty="0">
                  <a:solidFill>
                    <a:schemeClr val="bg1"/>
                  </a:solidFill>
                  <a:ea typeface="宋体" panose="02010600030101010101" pitchFamily="2" charset="-122"/>
                  <a:cs typeface="宋体" panose="02010600030101010101" pitchFamily="2" charset="-122"/>
                </a:rPr>
                <a:t>卡片擦除</a:t>
              </a:r>
              <a:r>
                <a:rPr lang="zh-CN" altLang="zh-CN" sz="2400" b="1" kern="100" dirty="0">
                  <a:solidFill>
                    <a:schemeClr val="bg1"/>
                  </a:solidFill>
                  <a:effectLst/>
                  <a:ea typeface="宋体" panose="02010600030101010101" pitchFamily="2" charset="-122"/>
                  <a:cs typeface="宋体" panose="02010600030101010101" pitchFamily="2" charset="-122"/>
                </a:rPr>
                <a:t>”滤镜</a:t>
              </a:r>
              <a:endParaRPr lang="zh-CN" altLang="en-US" sz="2400" b="1" dirty="0">
                <a:solidFill>
                  <a:schemeClr val="bg1"/>
                </a:solidFill>
              </a:endParaRPr>
            </a:p>
          </p:txBody>
        </p:sp>
      </p:grpSp>
      <p:sp>
        <p:nvSpPr>
          <p:cNvPr id="8" name="等腰三角形 7">
            <a:extLst>
              <a:ext uri="{FF2B5EF4-FFF2-40B4-BE49-F238E27FC236}">
                <a16:creationId xmlns:a16="http://schemas.microsoft.com/office/drawing/2014/main" id="{D78D7109-ECE9-542B-466C-B5D950417847}"/>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6A5685A6-1D15-3ADF-8E6F-9F369A42E237}"/>
              </a:ext>
            </a:extLst>
          </p:cNvPr>
          <p:cNvSpPr/>
          <p:nvPr/>
        </p:nvSpPr>
        <p:spPr>
          <a:xfrm>
            <a:off x="2432182" y="746760"/>
            <a:ext cx="9554273" cy="603504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摄像机位置</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X </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轴旋转、</a:t>
            </a: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Y </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轴旋转、</a:t>
            </a: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 </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轴旋转：</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X</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Y </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位置</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：摄像机在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x</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y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空间中的位置。</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 </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位置</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：摄像机在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Z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轴上的位置。较小的数值使摄像机更接近卡片，较大的数值使摄像机远离卡片。</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焦距</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：从摄像机到图像的距离。焦距越小视角越大。先旋转</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XYZ</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轴再移动位置，还是先移动位置在旋转</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XYZ</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变换顺序</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：摄像机对着的画面先旋转</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XYZ</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轴再移动位置得到的，还是先移动位置在旋转</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XYZ</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轴得到的。</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边角定位：</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边角定位是备用的摄像机控制系统。此控件可用作辅助控件，以便将效果的结果合成到相对于倾斜的平面上的场景中。</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自动焦距</a:t>
            </a: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自动控制动画期间效果的透视。</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焦距</a:t>
            </a: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控制动画期间效果的透视，如果已获得的结果不是所需结果，则覆盖其他设置。</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合成摄像机：</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使用自己创建的摄像机为视角查看卡片擦除效果。</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灯光：</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灯光系统。</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灯光类型：</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点光源（类似灯泡），远光源（类似太阳或远处光源），首选合成灯光（自己创建灯光）。</a:t>
            </a:r>
            <a:endParaRPr lang="zh-CN" altLang="zh-CN" sz="12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文本框 21">
            <a:extLst>
              <a:ext uri="{FF2B5EF4-FFF2-40B4-BE49-F238E27FC236}">
                <a16:creationId xmlns:a16="http://schemas.microsoft.com/office/drawing/2014/main" id="{657FF2D3-9102-446D-8054-214244F1E407}"/>
              </a:ext>
            </a:extLst>
          </p:cNvPr>
          <p:cNvSpPr txBox="1"/>
          <p:nvPr/>
        </p:nvSpPr>
        <p:spPr>
          <a:xfrm>
            <a:off x="2954199" y="151254"/>
            <a:ext cx="1605280" cy="521970"/>
          </a:xfrm>
          <a:prstGeom prst="rect">
            <a:avLst/>
          </a:prstGeom>
          <a:noFill/>
        </p:spPr>
        <p:txBody>
          <a:bodyPr wrap="none" rtlCol="0">
            <a:spAutoFit/>
          </a:bodyPr>
          <a:lstStyle/>
          <a:p>
            <a:r>
              <a:rPr lang="zh-CN" altLang="en-US" sz="2800" b="1" dirty="0">
                <a:solidFill>
                  <a:schemeClr val="accent1"/>
                </a:solidFill>
              </a:rPr>
              <a:t>参数详解</a:t>
            </a:r>
          </a:p>
        </p:txBody>
      </p:sp>
    </p:spTree>
    <p:custDataLst>
      <p:tags r:id="rId1"/>
    </p:custDataLst>
    <p:extLst>
      <p:ext uri="{BB962C8B-B14F-4D97-AF65-F5344CB8AC3E}">
        <p14:creationId xmlns:p14="http://schemas.microsoft.com/office/powerpoint/2010/main" val="396301738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id="{F94CD989-E76E-EFDD-6599-152DBE387EFE}"/>
              </a:ext>
            </a:extLst>
          </p:cNvPr>
          <p:cNvGrpSpPr/>
          <p:nvPr/>
        </p:nvGrpSpPr>
        <p:grpSpPr>
          <a:xfrm>
            <a:off x="30389" y="1064025"/>
            <a:ext cx="2230346" cy="1004145"/>
            <a:chOff x="50707" y="1481511"/>
            <a:chExt cx="2165030" cy="918222"/>
          </a:xfrm>
        </p:grpSpPr>
        <p:sp>
          <p:nvSpPr>
            <p:cNvPr id="24" name="矩形: 圆角 23">
              <a:extLst>
                <a:ext uri="{FF2B5EF4-FFF2-40B4-BE49-F238E27FC236}">
                  <a16:creationId xmlns:a16="http://schemas.microsoft.com/office/drawing/2014/main" id="{4AEEA752-EECE-C917-1010-C5BE78D1368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4B660E2A-EAA2-0C0C-F3AF-B2B318D1D9C2}"/>
                </a:ext>
              </a:extLst>
            </p:cNvPr>
            <p:cNvSpPr txBox="1"/>
            <p:nvPr/>
          </p:nvSpPr>
          <p:spPr>
            <a:xfrm>
              <a:off x="50707" y="1611133"/>
              <a:ext cx="2064281" cy="759890"/>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a:t>
              </a:r>
              <a:r>
                <a:rPr lang="zh-CN" altLang="en-US" sz="2400" b="1" kern="100" dirty="0">
                  <a:solidFill>
                    <a:schemeClr val="bg1"/>
                  </a:solidFill>
                  <a:ea typeface="宋体" panose="02010600030101010101" pitchFamily="2" charset="-122"/>
                  <a:cs typeface="宋体" panose="02010600030101010101" pitchFamily="2" charset="-122"/>
                </a:rPr>
                <a:t>卡片擦除</a:t>
              </a:r>
              <a:r>
                <a:rPr lang="zh-CN" altLang="zh-CN" sz="2400" b="1" kern="100" dirty="0">
                  <a:solidFill>
                    <a:schemeClr val="bg1"/>
                  </a:solidFill>
                  <a:effectLst/>
                  <a:ea typeface="宋体" panose="02010600030101010101" pitchFamily="2" charset="-122"/>
                  <a:cs typeface="宋体" panose="02010600030101010101" pitchFamily="2" charset="-122"/>
                </a:rPr>
                <a:t>”滤镜</a:t>
              </a:r>
              <a:endParaRPr lang="zh-CN" altLang="en-US" sz="2400" b="1" dirty="0">
                <a:solidFill>
                  <a:schemeClr val="bg1"/>
                </a:solidFill>
              </a:endParaRPr>
            </a:p>
          </p:txBody>
        </p:sp>
      </p:grpSp>
      <p:sp>
        <p:nvSpPr>
          <p:cNvPr id="26" name="等腰三角形 25">
            <a:extLst>
              <a:ext uri="{FF2B5EF4-FFF2-40B4-BE49-F238E27FC236}">
                <a16:creationId xmlns:a16="http://schemas.microsoft.com/office/drawing/2014/main" id="{8E583ACC-84C6-23EF-7839-0619B935A88C}"/>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38F46E91-069B-F29E-5ADD-DFC6B87DE5F7}"/>
              </a:ext>
            </a:extLst>
          </p:cNvPr>
          <p:cNvSpPr/>
          <p:nvPr/>
        </p:nvSpPr>
        <p:spPr>
          <a:xfrm>
            <a:off x="2432182" y="746760"/>
            <a:ext cx="9554273" cy="603504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灯光强度：</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光源强度。</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灯光颜色：</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光源颜色。</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灯光位置：</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光源位置。</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灯光深度：</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光源高度。</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环境光：</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环境光源。</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材质：</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材质的选项</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漫反射：</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表面被光源无规则地向各个方向反射的强度，可看作图层表面沾染光源颜色的程度。</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镜面反射：</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光源射到图层上，平行反射光源，控制反射的强度。</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高光锐度：</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控制反射高光的落差。</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“抖动”：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添加抖动（“位置抖动”和“旋转抖动”）可使该过渡更加逼真。抖动可在过渡发生之前、发生过程中和发生之后对卡片生效。</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位置抖动：</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指定</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x</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y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z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轴的抖动量和速度。“</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X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抖动量”、“</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Y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抖动量”和“</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抖动量”指定额外运动的量。“</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X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抖动速度”、“</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Y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抖动速度”和“</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抖动速度”值指定每个“抖动量”选项的抖动速度。</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旋转抖动：</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指定围绕</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x</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y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z </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轴的旋转抖动的量和速度。</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文本框 27">
            <a:extLst>
              <a:ext uri="{FF2B5EF4-FFF2-40B4-BE49-F238E27FC236}">
                <a16:creationId xmlns:a16="http://schemas.microsoft.com/office/drawing/2014/main" id="{1F2E67C0-D59D-D8F6-6FCC-A6A48B7A06AF}"/>
              </a:ext>
            </a:extLst>
          </p:cNvPr>
          <p:cNvSpPr txBox="1"/>
          <p:nvPr/>
        </p:nvSpPr>
        <p:spPr>
          <a:xfrm>
            <a:off x="2954199" y="151254"/>
            <a:ext cx="1605280" cy="521970"/>
          </a:xfrm>
          <a:prstGeom prst="rect">
            <a:avLst/>
          </a:prstGeom>
          <a:noFill/>
        </p:spPr>
        <p:txBody>
          <a:bodyPr wrap="none" rtlCol="0">
            <a:spAutoFit/>
          </a:bodyPr>
          <a:lstStyle/>
          <a:p>
            <a:r>
              <a:rPr lang="zh-CN" altLang="en-US" sz="2800" b="1" dirty="0">
                <a:solidFill>
                  <a:schemeClr val="accent1"/>
                </a:solidFill>
              </a:rPr>
              <a:t>参数详解</a:t>
            </a:r>
          </a:p>
        </p:txBody>
      </p:sp>
    </p:spTree>
    <p:custDataLst>
      <p:tags r:id="rId1"/>
    </p:custDataLst>
    <p:extLst>
      <p:ext uri="{BB962C8B-B14F-4D97-AF65-F5344CB8AC3E}">
        <p14:creationId xmlns:p14="http://schemas.microsoft.com/office/powerpoint/2010/main" val="269155378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E95BFCCA-5429-A31B-C8AB-1E127D22880E}"/>
              </a:ext>
            </a:extLst>
          </p:cNvPr>
          <p:cNvGrpSpPr/>
          <p:nvPr/>
        </p:nvGrpSpPr>
        <p:grpSpPr>
          <a:xfrm>
            <a:off x="30389" y="1064025"/>
            <a:ext cx="2230346" cy="1004145"/>
            <a:chOff x="50707" y="1481511"/>
            <a:chExt cx="2165030" cy="918222"/>
          </a:xfrm>
        </p:grpSpPr>
        <p:sp>
          <p:nvSpPr>
            <p:cNvPr id="23" name="矩形: 圆角 22">
              <a:extLst>
                <a:ext uri="{FF2B5EF4-FFF2-40B4-BE49-F238E27FC236}">
                  <a16:creationId xmlns:a16="http://schemas.microsoft.com/office/drawing/2014/main" id="{93BE5B15-5738-1065-F6BB-E270169DC712}"/>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F54F8048-4FDE-0B44-BE10-3A555B6F2233}"/>
                </a:ext>
              </a:extLst>
            </p:cNvPr>
            <p:cNvSpPr txBox="1"/>
            <p:nvPr/>
          </p:nvSpPr>
          <p:spPr>
            <a:xfrm>
              <a:off x="50707" y="1611133"/>
              <a:ext cx="2064281" cy="759890"/>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a:t>
              </a:r>
              <a:r>
                <a:rPr lang="zh-CN" altLang="en-US" sz="2400" b="1" kern="100" dirty="0">
                  <a:solidFill>
                    <a:schemeClr val="bg1"/>
                  </a:solidFill>
                  <a:effectLst/>
                  <a:ea typeface="宋体" panose="02010600030101010101" pitchFamily="2" charset="-122"/>
                  <a:cs typeface="宋体" panose="02010600030101010101" pitchFamily="2" charset="-122"/>
                </a:rPr>
                <a:t>线性擦除</a:t>
              </a:r>
              <a:r>
                <a:rPr lang="zh-CN" altLang="zh-CN" sz="2400" b="1" kern="100" dirty="0">
                  <a:solidFill>
                    <a:schemeClr val="bg1"/>
                  </a:solidFill>
                  <a:effectLst/>
                  <a:ea typeface="宋体" panose="02010600030101010101" pitchFamily="2" charset="-122"/>
                  <a:cs typeface="宋体" panose="02010600030101010101" pitchFamily="2" charset="-122"/>
                </a:rPr>
                <a:t>”滤镜</a:t>
              </a:r>
              <a:endParaRPr lang="zh-CN" altLang="en-US" sz="2400" b="1" dirty="0">
                <a:solidFill>
                  <a:schemeClr val="bg1"/>
                </a:solidFill>
              </a:endParaRPr>
            </a:p>
          </p:txBody>
        </p:sp>
      </p:grpSp>
      <p:sp>
        <p:nvSpPr>
          <p:cNvPr id="25" name="等腰三角形 24">
            <a:extLst>
              <a:ext uri="{FF2B5EF4-FFF2-40B4-BE49-F238E27FC236}">
                <a16:creationId xmlns:a16="http://schemas.microsoft.com/office/drawing/2014/main" id="{5AC3C224-E7E7-2EB5-D65D-E4042B995C6D}"/>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DDE8D572-2101-ABF1-1D74-9A3C8F494CD5}"/>
              </a:ext>
            </a:extLst>
          </p:cNvPr>
          <p:cNvSpPr/>
          <p:nvPr/>
        </p:nvSpPr>
        <p:spPr>
          <a:xfrm>
            <a:off x="2477903" y="762000"/>
            <a:ext cx="7236194" cy="156857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“线性擦除”滤镜以线性的方式从指定的方向形成擦除效果，以达到转场的目的。执行“效果</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过渡</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线性擦除”菜单命令，然后在“效果控件”面板中展开该滤镜的参数。</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文本框 26">
            <a:extLst>
              <a:ext uri="{FF2B5EF4-FFF2-40B4-BE49-F238E27FC236}">
                <a16:creationId xmlns:a16="http://schemas.microsoft.com/office/drawing/2014/main" id="{DE19715D-01FB-5192-77FF-0ED714A81408}"/>
              </a:ext>
            </a:extLst>
          </p:cNvPr>
          <p:cNvSpPr txBox="1"/>
          <p:nvPr/>
        </p:nvSpPr>
        <p:spPr>
          <a:xfrm>
            <a:off x="2477903" y="2406774"/>
            <a:ext cx="1605280" cy="521970"/>
          </a:xfrm>
          <a:prstGeom prst="rect">
            <a:avLst/>
          </a:prstGeom>
          <a:noFill/>
        </p:spPr>
        <p:txBody>
          <a:bodyPr wrap="none" rtlCol="0">
            <a:spAutoFit/>
          </a:bodyPr>
          <a:lstStyle/>
          <a:p>
            <a:r>
              <a:rPr lang="zh-CN" altLang="en-US" sz="2800" b="1" dirty="0">
                <a:solidFill>
                  <a:schemeClr val="accent1"/>
                </a:solidFill>
              </a:rPr>
              <a:t>参数详解</a:t>
            </a:r>
          </a:p>
        </p:txBody>
      </p:sp>
      <p:sp>
        <p:nvSpPr>
          <p:cNvPr id="28" name="矩形: 圆角 27">
            <a:extLst>
              <a:ext uri="{FF2B5EF4-FFF2-40B4-BE49-F238E27FC236}">
                <a16:creationId xmlns:a16="http://schemas.microsoft.com/office/drawing/2014/main" id="{3B83FA49-D445-069C-237C-275FF25F587D}"/>
              </a:ext>
            </a:extLst>
          </p:cNvPr>
          <p:cNvSpPr/>
          <p:nvPr/>
        </p:nvSpPr>
        <p:spPr>
          <a:xfrm>
            <a:off x="2477903" y="3012636"/>
            <a:ext cx="7321417" cy="244328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·过渡完成：控制转场完成的百分比。</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·擦除角度：设置转场擦除的角度。</a:t>
            </a:r>
            <a:endParaRPr lang="en-US" altLang="zh-CN" sz="28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·羽化：控制擦除边缘的羽化效果。</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6067348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ED8E5B3-B789-4ED4-92F2-465E11563CC4}"/>
              </a:ext>
            </a:extLst>
          </p:cNvPr>
          <p:cNvGrpSpPr/>
          <p:nvPr/>
        </p:nvGrpSpPr>
        <p:grpSpPr>
          <a:xfrm>
            <a:off x="30389" y="1064025"/>
            <a:ext cx="2230346" cy="1004419"/>
            <a:chOff x="50707" y="1481511"/>
            <a:chExt cx="2165030" cy="918472"/>
          </a:xfrm>
        </p:grpSpPr>
        <p:sp>
          <p:nvSpPr>
            <p:cNvPr id="4" name="矩形: 圆角 3">
              <a:extLst>
                <a:ext uri="{FF2B5EF4-FFF2-40B4-BE49-F238E27FC236}">
                  <a16:creationId xmlns:a16="http://schemas.microsoft.com/office/drawing/2014/main" id="{9C92648A-DF29-EB22-8BB8-BF66CEAF2316}"/>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58BF2B5-FF29-8851-F235-C1E84D1D3AB5}"/>
                </a:ext>
              </a:extLst>
            </p:cNvPr>
            <p:cNvSpPr txBox="1"/>
            <p:nvPr/>
          </p:nvSpPr>
          <p:spPr>
            <a:xfrm>
              <a:off x="50707" y="1527517"/>
              <a:ext cx="2064281" cy="872466"/>
            </a:xfrm>
            <a:prstGeom prst="rect">
              <a:avLst/>
            </a:prstGeom>
            <a:noFill/>
          </p:spPr>
          <p:txBody>
            <a:bodyPr wrap="square" rtlCol="0">
              <a:spAutoFit/>
            </a:bodyPr>
            <a:lstStyle/>
            <a:p>
              <a:pPr algn="ctr"/>
              <a:r>
                <a:rPr lang="zh-CN" altLang="zh-CN" sz="2800" b="1" kern="100" dirty="0">
                  <a:solidFill>
                    <a:schemeClr val="bg1"/>
                  </a:solidFill>
                  <a:effectLst/>
                  <a:ea typeface="宋体" panose="02010600030101010101" pitchFamily="2" charset="-122"/>
                  <a:cs typeface="宋体" panose="02010600030101010101" pitchFamily="2" charset="-122"/>
                </a:rPr>
                <a:t>“</a:t>
              </a:r>
              <a:r>
                <a:rPr lang="zh-CN" altLang="en-US" sz="2800" b="1" kern="100" dirty="0">
                  <a:solidFill>
                    <a:schemeClr val="bg1"/>
                  </a:solidFill>
                  <a:ea typeface="宋体" panose="02010600030101010101" pitchFamily="2" charset="-122"/>
                  <a:cs typeface="宋体" panose="02010600030101010101" pitchFamily="2" charset="-122"/>
                </a:rPr>
                <a:t>百叶窗</a:t>
              </a:r>
              <a:r>
                <a:rPr lang="zh-CN" altLang="zh-CN" sz="2800" b="1" kern="100" dirty="0">
                  <a:solidFill>
                    <a:schemeClr val="bg1"/>
                  </a:solidFill>
                  <a:effectLst/>
                  <a:ea typeface="宋体" panose="02010600030101010101" pitchFamily="2" charset="-122"/>
                  <a:cs typeface="宋体" panose="02010600030101010101" pitchFamily="2" charset="-122"/>
                </a:rPr>
                <a:t>”滤镜</a:t>
              </a:r>
              <a:endParaRPr lang="zh-CN" altLang="en-US" sz="2800" b="1" dirty="0">
                <a:solidFill>
                  <a:schemeClr val="bg1"/>
                </a:solidFill>
              </a:endParaRPr>
            </a:p>
          </p:txBody>
        </p:sp>
      </p:grpSp>
      <p:sp>
        <p:nvSpPr>
          <p:cNvPr id="7" name="等腰三角形 6">
            <a:extLst>
              <a:ext uri="{FF2B5EF4-FFF2-40B4-BE49-F238E27FC236}">
                <a16:creationId xmlns:a16="http://schemas.microsoft.com/office/drawing/2014/main" id="{EFB0B729-573A-A622-8FA7-0CEE64F31FC5}"/>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F15A0F15-6ABF-2B3A-0B8B-19F34F1F7FA2}"/>
              </a:ext>
            </a:extLst>
          </p:cNvPr>
          <p:cNvSpPr/>
          <p:nvPr/>
        </p:nvSpPr>
        <p:spPr>
          <a:xfrm>
            <a:off x="2505489" y="607593"/>
            <a:ext cx="8438349" cy="170573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“百叶窗”滤镜通过分割的方式对图像进行擦除，形式类似于百叶窗开关闭合，以此达到转场的目的。执行“效果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过渡</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百叶窗”菜单命令，然后在“效果控件”面板中展开该滤镜的参数，如图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11-61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a:extLst>
              <a:ext uri="{FF2B5EF4-FFF2-40B4-BE49-F238E27FC236}">
                <a16:creationId xmlns:a16="http://schemas.microsoft.com/office/drawing/2014/main" id="{48BD54F9-C401-6CAD-95EF-9583A9DDD0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379845" y="2610043"/>
            <a:ext cx="4563994" cy="2281997"/>
          </a:xfrm>
          <a:prstGeom prst="rect">
            <a:avLst/>
          </a:prstGeom>
          <a:noFill/>
          <a:ln>
            <a:noFill/>
          </a:ln>
        </p:spPr>
      </p:pic>
      <p:sp>
        <p:nvSpPr>
          <p:cNvPr id="12" name="文本框 11">
            <a:extLst>
              <a:ext uri="{FF2B5EF4-FFF2-40B4-BE49-F238E27FC236}">
                <a16:creationId xmlns:a16="http://schemas.microsoft.com/office/drawing/2014/main" id="{CB158F4D-12A8-C23F-FBB7-F2111765608E}"/>
              </a:ext>
            </a:extLst>
          </p:cNvPr>
          <p:cNvSpPr txBox="1"/>
          <p:nvPr/>
        </p:nvSpPr>
        <p:spPr>
          <a:xfrm>
            <a:off x="5610032" y="4861560"/>
            <a:ext cx="61036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11-61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0" name="文本框 19">
            <a:extLst>
              <a:ext uri="{FF2B5EF4-FFF2-40B4-BE49-F238E27FC236}">
                <a16:creationId xmlns:a16="http://schemas.microsoft.com/office/drawing/2014/main" id="{61EA5E82-6B35-85A5-ED9B-8367766A610E}"/>
              </a:ext>
            </a:extLst>
          </p:cNvPr>
          <p:cNvSpPr txBox="1"/>
          <p:nvPr/>
        </p:nvSpPr>
        <p:spPr>
          <a:xfrm>
            <a:off x="2477903" y="2406774"/>
            <a:ext cx="1605280" cy="521970"/>
          </a:xfrm>
          <a:prstGeom prst="rect">
            <a:avLst/>
          </a:prstGeom>
          <a:noFill/>
        </p:spPr>
        <p:txBody>
          <a:bodyPr wrap="none" rtlCol="0">
            <a:spAutoFit/>
          </a:bodyPr>
          <a:lstStyle/>
          <a:p>
            <a:r>
              <a:rPr lang="zh-CN" altLang="en-US" sz="2800" b="1" dirty="0">
                <a:solidFill>
                  <a:schemeClr val="accent1"/>
                </a:solidFill>
              </a:rPr>
              <a:t>参数详解</a:t>
            </a:r>
          </a:p>
        </p:txBody>
      </p:sp>
      <p:sp>
        <p:nvSpPr>
          <p:cNvPr id="22" name="矩形: 圆角 21">
            <a:extLst>
              <a:ext uri="{FF2B5EF4-FFF2-40B4-BE49-F238E27FC236}">
                <a16:creationId xmlns:a16="http://schemas.microsoft.com/office/drawing/2014/main" id="{B86BAB99-CBD2-3A93-8A8D-305AD62F2A83}"/>
              </a:ext>
            </a:extLst>
          </p:cNvPr>
          <p:cNvSpPr/>
          <p:nvPr/>
        </p:nvSpPr>
        <p:spPr>
          <a:xfrm>
            <a:off x="2505489" y="3022191"/>
            <a:ext cx="3645756" cy="297931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·过渡完成：控制转场完成的百分比。</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·方向：控制擦拭的方向。</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·宽度：设置分割的宽度。</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·羽化：控制分割边缘的羽化效果。</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5551505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1364" y="872490"/>
            <a:ext cx="7863770" cy="1938424"/>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defRPr/>
            </a:pPr>
            <a:r>
              <a:rPr lang="zh-CN" altLang="zh-CN" sz="2800" kern="100" dirty="0">
                <a:solidFill>
                  <a:schemeClr val="tx1"/>
                </a:solidFill>
                <a:effectLst/>
                <a:latin typeface="+mn-ea"/>
                <a:cs typeface="宋体" panose="02010600030101010101" pitchFamily="2" charset="-122"/>
              </a:rPr>
              <a:t>“生成”滤镜组中包括</a:t>
            </a:r>
            <a:r>
              <a:rPr lang="en-US" altLang="zh-CN" sz="2800" kern="100" dirty="0">
                <a:solidFill>
                  <a:schemeClr val="tx1"/>
                </a:solidFill>
                <a:effectLst/>
                <a:latin typeface="+mn-ea"/>
                <a:cs typeface="宋体" panose="02010600030101010101" pitchFamily="2" charset="-122"/>
              </a:rPr>
              <a:t>26</a:t>
            </a:r>
            <a:r>
              <a:rPr lang="zh-CN" altLang="zh-CN" sz="2800" kern="100" dirty="0">
                <a:solidFill>
                  <a:schemeClr val="tx1"/>
                </a:solidFill>
                <a:effectLst/>
                <a:latin typeface="+mn-ea"/>
                <a:cs typeface="宋体" panose="02010600030101010101" pitchFamily="2" charset="-122"/>
              </a:rPr>
              <a:t>种类型</a:t>
            </a:r>
            <a:r>
              <a:rPr lang="en-US" altLang="zh-CN" sz="2800" b="1" kern="100" dirty="0">
                <a:solidFill>
                  <a:schemeClr val="tx1"/>
                </a:solidFill>
                <a:effectLst/>
                <a:latin typeface="+mn-ea"/>
                <a:cs typeface="宋体" panose="02010600030101010101" pitchFamily="2" charset="-122"/>
              </a:rPr>
              <a:t>,</a:t>
            </a:r>
            <a:r>
              <a:rPr lang="zh-CN" altLang="zh-CN" sz="2800" kern="100" dirty="0">
                <a:solidFill>
                  <a:schemeClr val="tx1"/>
                </a:solidFill>
                <a:effectLst/>
                <a:latin typeface="+mn-ea"/>
                <a:cs typeface="宋体" panose="02010600030101010101" pitchFamily="2" charset="-122"/>
              </a:rPr>
              <a:t>本节主要讲解“生成”滤镜组中的“四色渐变”滤镜和“梯形渐变”滤镜。</a:t>
            </a:r>
            <a:endParaRPr lang="zh-CN" altLang="zh-CN" sz="2800" kern="100" dirty="0">
              <a:solidFill>
                <a:schemeClr val="tx1"/>
              </a:solidFill>
              <a:effectLst/>
              <a:latin typeface="+mn-ea"/>
              <a:cs typeface="Times New Roman" panose="02020603050405020304" pitchFamily="18" charset="0"/>
            </a:endParaRPr>
          </a:p>
        </p:txBody>
      </p:sp>
      <p:grpSp>
        <p:nvGrpSpPr>
          <p:cNvPr id="3" name="组合 2">
            <a:extLst>
              <a:ext uri="{FF2B5EF4-FFF2-40B4-BE49-F238E27FC236}">
                <a16:creationId xmlns:a16="http://schemas.microsoft.com/office/drawing/2014/main" id="{5C009645-117A-6075-EA59-FAF30964514D}"/>
              </a:ext>
            </a:extLst>
          </p:cNvPr>
          <p:cNvGrpSpPr/>
          <p:nvPr/>
        </p:nvGrpSpPr>
        <p:grpSpPr>
          <a:xfrm>
            <a:off x="1" y="793923"/>
            <a:ext cx="2056978" cy="709757"/>
            <a:chOff x="275550" y="793923"/>
            <a:chExt cx="1714975" cy="588318"/>
          </a:xfrm>
        </p:grpSpPr>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75550" y="913438"/>
              <a:ext cx="1714975" cy="382869"/>
            </a:xfrm>
            <a:prstGeom prst="rect">
              <a:avLst/>
            </a:prstGeom>
            <a:noFill/>
          </p:spPr>
          <p:txBody>
            <a:bodyPr wrap="square" rtlCol="0">
              <a:spAutoFit/>
            </a:bodyPr>
            <a:lstStyle/>
            <a:p>
              <a:pPr algn="ctr"/>
              <a:r>
                <a:rPr lang="zh-CN" altLang="zh-CN" b="1" kern="100" dirty="0">
                  <a:solidFill>
                    <a:schemeClr val="bg1"/>
                  </a:solidFill>
                  <a:effectLst/>
                  <a:ea typeface="宋体" panose="02010600030101010101" pitchFamily="2" charset="-122"/>
                  <a:cs typeface="宋体" panose="02010600030101010101" pitchFamily="2" charset="-122"/>
                </a:rPr>
                <a:t>“生成”滤镜组</a:t>
              </a:r>
              <a:endParaRPr lang="zh-CN" altLang="en-US" sz="2400" b="1" dirty="0">
                <a:solidFill>
                  <a:schemeClr val="bg1"/>
                </a:solidFill>
              </a:endParaRPr>
            </a:p>
          </p:txBody>
        </p:sp>
      </p:gr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6</a:t>
            </a:r>
            <a:endParaRPr lang="zh-CN" altLang="en-US" sz="2400" b="1" dirty="0">
              <a:solidFill>
                <a:schemeClr val="bg1"/>
              </a:solidFill>
            </a:endParaRPr>
          </a:p>
        </p:txBody>
      </p:sp>
      <p:sp>
        <p:nvSpPr>
          <p:cNvPr id="49" name="文本框 48"/>
          <p:cNvSpPr txBox="1"/>
          <p:nvPr/>
        </p:nvSpPr>
        <p:spPr>
          <a:xfrm>
            <a:off x="4772560" y="3013502"/>
            <a:ext cx="2646878" cy="830997"/>
          </a:xfrm>
          <a:prstGeom prst="rect">
            <a:avLst/>
          </a:prstGeom>
          <a:noFill/>
        </p:spPr>
        <p:txBody>
          <a:bodyPr wrap="none" rtlCol="0">
            <a:spAutoFit/>
          </a:bodyPr>
          <a:lstStyle/>
          <a:p>
            <a:pPr algn="ctr"/>
            <a:r>
              <a:rPr lang="zh-CN" altLang="en-US" sz="4800" b="1" dirty="0">
                <a:solidFill>
                  <a:schemeClr val="bg1"/>
                </a:solidFill>
              </a:rPr>
              <a:t>课后习题</a:t>
            </a: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7472144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52844" y="857250"/>
            <a:ext cx="3289927" cy="4919082"/>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素材位置</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无</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实例位置</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课后习题——黑客帝国</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练习目标</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能够掌握“粒子动力场”的应用方法，本习题制作的数字粒子流效果如图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11-62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题目详情</a:t>
            </a:r>
          </a:p>
        </p:txBody>
      </p:sp>
      <p:sp>
        <p:nvSpPr>
          <p:cNvPr id="15" name="文本框 14"/>
          <p:cNvSpPr txBox="1"/>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过程提示</a:t>
            </a: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95B03BF3-54DE-E24F-3527-14726E2D5D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911396" y="2304261"/>
            <a:ext cx="5097724" cy="2021124"/>
          </a:xfrm>
          <a:prstGeom prst="rect">
            <a:avLst/>
          </a:prstGeom>
          <a:noFill/>
          <a:ln>
            <a:noFill/>
          </a:ln>
        </p:spPr>
      </p:pic>
      <p:sp>
        <p:nvSpPr>
          <p:cNvPr id="6" name="文本框 5">
            <a:extLst>
              <a:ext uri="{FF2B5EF4-FFF2-40B4-BE49-F238E27FC236}">
                <a16:creationId xmlns:a16="http://schemas.microsoft.com/office/drawing/2014/main" id="{D010B680-D846-AD61-CF10-32A5EF6DFEEE}"/>
              </a:ext>
            </a:extLst>
          </p:cNvPr>
          <p:cNvSpPr txBox="1"/>
          <p:nvPr/>
        </p:nvSpPr>
        <p:spPr>
          <a:xfrm>
            <a:off x="6412258" y="4372094"/>
            <a:ext cx="609600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11-62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1530485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501791"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37001" y="2022598"/>
            <a:ext cx="1415772" cy="461665"/>
          </a:xfrm>
          <a:prstGeom prst="rect">
            <a:avLst/>
          </a:prstGeom>
          <a:noFill/>
        </p:spPr>
        <p:txBody>
          <a:bodyPr wrap="none" rtlCol="0">
            <a:spAutoFit/>
          </a:bodyPr>
          <a:lstStyle/>
          <a:p>
            <a:pPr algn="ctr"/>
            <a:r>
              <a:rPr lang="zh-CN" altLang="en-US" sz="2400" b="1" dirty="0">
                <a:solidFill>
                  <a:schemeClr val="bg1"/>
                </a:solidFill>
              </a:rPr>
              <a:t>过程提示</a:t>
            </a:r>
          </a:p>
        </p:txBody>
      </p:sp>
      <p:sp>
        <p:nvSpPr>
          <p:cNvPr id="15" name="文本框 14"/>
          <p:cNvSpPr txBox="1"/>
          <p:nvPr/>
        </p:nvSpPr>
        <p:spPr>
          <a:xfrm>
            <a:off x="537001" y="953107"/>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题目详情</a:t>
            </a:r>
          </a:p>
        </p:txBody>
      </p:sp>
      <p:sp>
        <p:nvSpPr>
          <p:cNvPr id="19" name="等腰三角形 18"/>
          <p:cNvSpPr/>
          <p:nvPr/>
        </p:nvSpPr>
        <p:spPr>
          <a:xfrm rot="16200000">
            <a:off x="2234661" y="218294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CA6FC239-8417-D89F-6E81-59A1F26F6D14}"/>
              </a:ext>
            </a:extLst>
          </p:cNvPr>
          <p:cNvSpPr/>
          <p:nvPr/>
        </p:nvSpPr>
        <p:spPr>
          <a:xfrm>
            <a:off x="2635248" y="69011"/>
            <a:ext cx="9190992" cy="6547449"/>
          </a:xfrm>
          <a:prstGeom prst="roundRect">
            <a:avLst>
              <a:gd name="adj" fmla="val 6654"/>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打开学习资源中的“实例文件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&gt;CH11&gt;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课后习题——黑客帝国</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”文件，然后加载“黑客帝国”合成。接着新建一个长宽均为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100pX</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，持续时间为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帧的合成，并将其命名为“粒子”，这个合成将作为粒子发射源。在这</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帧里，要使每帧都显示一个随意的符号</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将“粒子”合成拖拽到“数字粒子流”成所在的“时间轴”面板，将其置于底部，关闭显示开关，然后选择“粒子发射图层”为其添加“</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Trapcode</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&gt;Particular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（粒子）”效果，接着看在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Particle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（粒子）属性组下设置</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ParticleType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（粒子类型）为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Textured </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Poygon</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Colorize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（纯色纹理多边形，在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Texture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属性组下设置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Layer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粒子（即上一步中的“粒子</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合成）”，</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TimeSampling</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（时间采样）为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Random-</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StillFrame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（随机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静帧），继续调整</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Particular(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粒子）的其他参数，使符号可以从上面缓缓落下。</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Aux System</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（辅助系统）属性组中，设置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Emitter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（发射）为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Continuously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持续地</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Type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类型）为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Textured Polygon Colorize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（纯色纹理多边形），在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Texture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属性组下设置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Layer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粒子”，</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Time Sampling(</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时间采样）为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Split </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Cilp</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-Loop(</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分裂循环），继续调整其他参数，使每个符号路径上有很多“拖尾”的效果。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5570643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25594" y="743856"/>
            <a:ext cx="11126257" cy="80955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86537"/>
            <a:ext cx="11072138" cy="478539"/>
          </a:xfrm>
          <a:prstGeom prst="rect">
            <a:avLst/>
          </a:prstGeom>
          <a:noFill/>
        </p:spPr>
        <p:txBody>
          <a:bodyPr wrap="square" rtlCol="0">
            <a:spAutoFit/>
          </a:bodyPr>
          <a:lstStyle/>
          <a:p>
            <a:pPr algn="ctr"/>
            <a:r>
              <a:rPr lang="zh-CN" altLang="en-US" sz="2400" b="1" dirty="0">
                <a:solidFill>
                  <a:schemeClr val="bg1"/>
                </a:solidFill>
              </a:rPr>
              <a:t>本  章  总  结</a:t>
            </a:r>
          </a:p>
        </p:txBody>
      </p:sp>
      <p:sp>
        <p:nvSpPr>
          <p:cNvPr id="57" name="圆角矩形 6"/>
          <p:cNvSpPr/>
          <p:nvPr>
            <p:custDataLst>
              <p:tags r:id="rId2"/>
            </p:custDataLst>
          </p:nvPr>
        </p:nvSpPr>
        <p:spPr>
          <a:xfrm>
            <a:off x="501793" y="2078951"/>
            <a:ext cx="11050058" cy="391697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59" name="quotation-mark_32371"/>
          <p:cNvSpPr>
            <a:spLocks noChangeAspect="1"/>
          </p:cNvSpPr>
          <p:nvPr>
            <p:custDataLst>
              <p:tags r:id="rId3"/>
            </p:custDataLst>
          </p:nvPr>
        </p:nvSpPr>
        <p:spPr bwMode="auto">
          <a:xfrm>
            <a:off x="595001" y="2197484"/>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4"/>
            </p:custDataLst>
          </p:nvPr>
        </p:nvSpPr>
        <p:spPr bwMode="auto">
          <a:xfrm rot="10800000">
            <a:off x="10969369" y="5428534"/>
            <a:ext cx="464063" cy="430818"/>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8" name="文本框 7"/>
          <p:cNvSpPr txBox="1"/>
          <p:nvPr>
            <p:custDataLst>
              <p:tags r:id="rId5"/>
            </p:custDataLst>
          </p:nvPr>
        </p:nvSpPr>
        <p:spPr>
          <a:xfrm>
            <a:off x="1311534" y="2285999"/>
            <a:ext cx="9539416" cy="3271280"/>
          </a:xfrm>
          <a:prstGeom prst="rect">
            <a:avLst/>
          </a:prstGeom>
          <a:noFill/>
        </p:spPr>
        <p:txBody>
          <a:bodyPr wrap="square" rtlCol="0">
            <a:spAutoFit/>
          </a:bodyPr>
          <a:lstStyle/>
          <a:p>
            <a:pPr indent="304800" algn="just">
              <a:lnSpc>
                <a:spcPct val="150000"/>
              </a:lnSpc>
            </a:pPr>
            <a:r>
              <a:rPr lang="zh-CN" altLang="zh-CN" sz="2000" kern="100" dirty="0">
                <a:effectLst/>
                <a:latin typeface="+mn-ea"/>
                <a:cs typeface="宋体" panose="02010600030101010101" pitchFamily="2" charset="-122"/>
              </a:rPr>
              <a:t>在影视后期制作时加滤镜可能是因为拍摄现场的环境或不足以支撑高品质的画面效果，例如光线不足、画面有噪点等客观因素，另一方面则是对影视作品有更高级的视觉追求。一组画面映入眼帘时，观看者往往有两种感受。一种纯感官的效果</a:t>
            </a:r>
            <a:r>
              <a:rPr lang="en-US" altLang="zh-CN" sz="2000" kern="100" dirty="0">
                <a:effectLst/>
                <a:latin typeface="+mn-ea"/>
                <a:cs typeface="宋体" panose="02010600030101010101" pitchFamily="2" charset="-122"/>
              </a:rPr>
              <a:t>,</a:t>
            </a:r>
            <a:r>
              <a:rPr lang="zh-CN" altLang="zh-CN" sz="2000" kern="100" dirty="0">
                <a:effectLst/>
                <a:latin typeface="+mn-ea"/>
                <a:cs typeface="宋体" panose="02010600030101010101" pitchFamily="2" charset="-122"/>
              </a:rPr>
              <a:t>另一种是心理体验。影视作品中滤镜的运用会营造出另一种氛围，主要是用来实现图像的各种特殊效果，营造不同的效果，让画面更好的参与叙事。</a:t>
            </a:r>
            <a:endParaRPr lang="zh-CN" altLang="zh-CN" sz="2000" kern="100" dirty="0">
              <a:effectLst/>
              <a:latin typeface="+mn-ea"/>
              <a:cs typeface="Times New Roman" panose="02020603050405020304" pitchFamily="18" charset="0"/>
            </a:endParaRPr>
          </a:p>
          <a:p>
            <a:pPr indent="304800" algn="just">
              <a:lnSpc>
                <a:spcPct val="150000"/>
              </a:lnSpc>
            </a:pPr>
            <a:r>
              <a:rPr lang="en-US" altLang="zh-CN" sz="2000" kern="100" dirty="0">
                <a:effectLst/>
                <a:latin typeface="+mn-ea"/>
                <a:cs typeface="宋体" panose="02010600030101010101" pitchFamily="2" charset="-122"/>
              </a:rPr>
              <a:t> After Effects</a:t>
            </a:r>
            <a:r>
              <a:rPr lang="zh-CN" altLang="zh-CN" sz="2000" kern="100" dirty="0">
                <a:effectLst/>
                <a:latin typeface="+mn-ea"/>
                <a:cs typeface="宋体" panose="02010600030101010101" pitchFamily="2" charset="-122"/>
              </a:rPr>
              <a:t>软件本身的常用内置滤镜本身就具备极其强大的功能，滤镜在图像后期处理软件是个不可或缺又极具生命力的存在。</a:t>
            </a:r>
            <a:endParaRPr lang="zh-CN" altLang="zh-CN" sz="2000" kern="100" dirty="0">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16498275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C92F9E4A-FB1B-9C63-B09C-AB8E7E95FB48}"/>
              </a:ext>
            </a:extLst>
          </p:cNvPr>
          <p:cNvGrpSpPr/>
          <p:nvPr/>
        </p:nvGrpSpPr>
        <p:grpSpPr>
          <a:xfrm>
            <a:off x="30389" y="1064025"/>
            <a:ext cx="2165030" cy="918222"/>
            <a:chOff x="50707" y="1481511"/>
            <a:chExt cx="2165030" cy="918222"/>
          </a:xfrm>
        </p:grpSpPr>
        <p:sp>
          <p:nvSpPr>
            <p:cNvPr id="9" name="矩形: 圆角 8">
              <a:extLst>
                <a:ext uri="{FF2B5EF4-FFF2-40B4-BE49-F238E27FC236}">
                  <a16:creationId xmlns:a16="http://schemas.microsoft.com/office/drawing/2014/main" id="{FE0BCCCC-736E-DC29-CFA1-E9FEEF17B52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D539EE5-C75F-5F65-857B-2CB01D0EFD72}"/>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旋转霓虹</a:t>
              </a:r>
            </a:p>
          </p:txBody>
        </p:sp>
      </p:grpSp>
      <p:sp>
        <p:nvSpPr>
          <p:cNvPr id="11" name="等腰三角形 10">
            <a:extLst>
              <a:ext uri="{FF2B5EF4-FFF2-40B4-BE49-F238E27FC236}">
                <a16:creationId xmlns:a16="http://schemas.microsoft.com/office/drawing/2014/main" id="{CFA981DE-0667-7309-BFAD-1A56EB47BD53}"/>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4BD0275A-3192-C294-44CB-9B57B54CF96E}"/>
              </a:ext>
            </a:extLst>
          </p:cNvPr>
          <p:cNvSpPr/>
          <p:nvPr/>
        </p:nvSpPr>
        <p:spPr>
          <a:xfrm>
            <a:off x="2475309" y="291124"/>
            <a:ext cx="8451771" cy="216251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b="1" dirty="0">
                <a:solidFill>
                  <a:schemeClr val="tx1"/>
                </a:solidFill>
                <a:latin typeface="微软雅黑" panose="020B0503020204020204" pitchFamily="34" charset="-122"/>
                <a:ea typeface="微软雅黑" panose="020B0503020204020204" pitchFamily="34" charset="-122"/>
              </a:rPr>
              <a:t>素材位置 </a:t>
            </a:r>
            <a:r>
              <a:rPr lang="zh-CN" altLang="zh-CN" sz="2000" dirty="0">
                <a:solidFill>
                  <a:schemeClr val="tx1"/>
                </a:solidFill>
                <a:latin typeface="微软雅黑" panose="020B0503020204020204" pitchFamily="34" charset="-122"/>
                <a:ea typeface="微软雅黑" panose="020B0503020204020204" pitchFamily="34" charset="-122"/>
              </a:rPr>
              <a:t>无</a:t>
            </a:r>
          </a:p>
          <a:p>
            <a:pPr algn="just">
              <a:lnSpc>
                <a:spcPct val="150000"/>
              </a:lnSpc>
            </a:pPr>
            <a:r>
              <a:rPr lang="zh-CN" altLang="zh-CN" sz="2000" b="1" dirty="0">
                <a:solidFill>
                  <a:schemeClr val="tx1"/>
                </a:solidFill>
                <a:latin typeface="微软雅黑" panose="020B0503020204020204" pitchFamily="34" charset="-122"/>
                <a:ea typeface="微软雅黑" panose="020B0503020204020204" pitchFamily="34" charset="-122"/>
              </a:rPr>
              <a:t>实例位置 </a:t>
            </a:r>
            <a:r>
              <a:rPr lang="zh-CN" altLang="zh-CN" sz="2000" dirty="0">
                <a:solidFill>
                  <a:schemeClr val="tx1"/>
                </a:solidFill>
                <a:latin typeface="微软雅黑" panose="020B0503020204020204" pitchFamily="34" charset="-122"/>
                <a:ea typeface="微软雅黑" panose="020B0503020204020204" pitchFamily="34" charset="-122"/>
              </a:rPr>
              <a:t>实例文件</a:t>
            </a:r>
            <a:r>
              <a:rPr lang="en-US" altLang="zh-CN" sz="2000" dirty="0">
                <a:solidFill>
                  <a:schemeClr val="tx1"/>
                </a:solidFill>
                <a:latin typeface="微软雅黑" panose="020B0503020204020204" pitchFamily="34" charset="-122"/>
                <a:ea typeface="微软雅黑" panose="020B0503020204020204" pitchFamily="34" charset="-122"/>
              </a:rPr>
              <a:t>&gt;CH11&gt;</a:t>
            </a:r>
            <a:r>
              <a:rPr lang="zh-CN" altLang="zh-CN" sz="2000" dirty="0">
                <a:solidFill>
                  <a:schemeClr val="tx1"/>
                </a:solidFill>
                <a:latin typeface="微软雅黑" panose="020B0503020204020204" pitchFamily="34" charset="-122"/>
                <a:ea typeface="微软雅黑" panose="020B0503020204020204" pitchFamily="34" charset="-122"/>
              </a:rPr>
              <a:t>课堂案例</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zh-CN" sz="2000" dirty="0">
                <a:solidFill>
                  <a:schemeClr val="tx1"/>
                </a:solidFill>
                <a:latin typeface="微软雅黑" panose="020B0503020204020204" pitchFamily="34" charset="-122"/>
                <a:ea typeface="微软雅黑" panose="020B0503020204020204" pitchFamily="34" charset="-122"/>
              </a:rPr>
              <a:t>旋转霓虹背景</a:t>
            </a:r>
            <a:r>
              <a:rPr lang="en-US" altLang="zh-CN" sz="2000" dirty="0">
                <a:solidFill>
                  <a:schemeClr val="tx1"/>
                </a:solidFill>
                <a:latin typeface="微软雅黑" panose="020B0503020204020204" pitchFamily="34" charset="-122"/>
                <a:ea typeface="微软雅黑" panose="020B0503020204020204" pitchFamily="34" charset="-122"/>
              </a:rPr>
              <a:t>.</a:t>
            </a:r>
            <a:r>
              <a:rPr lang="en-US" altLang="zh-CN" sz="2000" dirty="0" err="1">
                <a:solidFill>
                  <a:schemeClr val="tx1"/>
                </a:solidFill>
                <a:latin typeface="微软雅黑" panose="020B0503020204020204" pitchFamily="34" charset="-122"/>
                <a:ea typeface="微软雅黑" panose="020B0503020204020204" pitchFamily="34" charset="-122"/>
              </a:rPr>
              <a:t>aep</a:t>
            </a:r>
            <a:endParaRPr lang="zh-CN" altLang="zh-CN" sz="2000" dirty="0">
              <a:solidFill>
                <a:schemeClr val="tx1"/>
              </a:solidFill>
              <a:latin typeface="微软雅黑" panose="020B0503020204020204" pitchFamily="34" charset="-122"/>
              <a:ea typeface="微软雅黑" panose="020B0503020204020204" pitchFamily="34" charset="-122"/>
            </a:endParaRPr>
          </a:p>
          <a:p>
            <a:pPr algn="just">
              <a:lnSpc>
                <a:spcPct val="150000"/>
              </a:lnSpc>
            </a:pPr>
            <a:r>
              <a:rPr lang="zh-CN" altLang="zh-CN" sz="2000" b="1" dirty="0">
                <a:solidFill>
                  <a:schemeClr val="tx1"/>
                </a:solidFill>
                <a:latin typeface="微软雅黑" panose="020B0503020204020204" pitchFamily="34" charset="-122"/>
                <a:ea typeface="微软雅黑" panose="020B0503020204020204" pitchFamily="34" charset="-122"/>
              </a:rPr>
              <a:t>案例描述 </a:t>
            </a:r>
            <a:r>
              <a:rPr lang="zh-CN" altLang="zh-CN" sz="2000" dirty="0">
                <a:solidFill>
                  <a:schemeClr val="tx1"/>
                </a:solidFill>
                <a:latin typeface="微软雅黑" panose="020B0503020204020204" pitchFamily="34" charset="-122"/>
                <a:ea typeface="微软雅黑" panose="020B0503020204020204" pitchFamily="34" charset="-122"/>
              </a:rPr>
              <a:t>通过使用“四色渐变”滤镜，完成彩色霓虹灯通道穿越效果，本案例制作效果如图</a:t>
            </a:r>
            <a:r>
              <a:rPr lang="en-US" altLang="zh-CN" sz="2000" dirty="0">
                <a:solidFill>
                  <a:schemeClr val="tx1"/>
                </a:solidFill>
                <a:latin typeface="微软雅黑" panose="020B0503020204020204" pitchFamily="34" charset="-122"/>
                <a:ea typeface="微软雅黑" panose="020B0503020204020204" pitchFamily="34" charset="-122"/>
              </a:rPr>
              <a:t>11-1</a:t>
            </a:r>
            <a:r>
              <a:rPr lang="zh-CN" altLang="zh-CN" sz="2000" dirty="0">
                <a:solidFill>
                  <a:schemeClr val="tx1"/>
                </a:solidFill>
                <a:latin typeface="微软雅黑" panose="020B0503020204020204" pitchFamily="34" charset="-122"/>
                <a:ea typeface="微软雅黑" panose="020B0503020204020204" pitchFamily="34" charset="-122"/>
              </a:rPr>
              <a:t>所示。</a:t>
            </a:r>
          </a:p>
        </p:txBody>
      </p:sp>
      <p:sp>
        <p:nvSpPr>
          <p:cNvPr id="15" name="文本框 14">
            <a:extLst>
              <a:ext uri="{FF2B5EF4-FFF2-40B4-BE49-F238E27FC236}">
                <a16:creationId xmlns:a16="http://schemas.microsoft.com/office/drawing/2014/main" id="{DC9EA127-D790-B71E-65DE-EC249AE91377}"/>
              </a:ext>
            </a:extLst>
          </p:cNvPr>
          <p:cNvSpPr txBox="1"/>
          <p:nvPr/>
        </p:nvSpPr>
        <p:spPr>
          <a:xfrm>
            <a:off x="2590800" y="2619689"/>
            <a:ext cx="6126480" cy="460382"/>
          </a:xfrm>
          <a:prstGeom prst="rect">
            <a:avLst/>
          </a:prstGeom>
          <a:noFill/>
        </p:spPr>
        <p:txBody>
          <a:bodyPr wrap="square">
            <a:spAutoFit/>
          </a:bodyPr>
          <a:lstStyle/>
          <a:p>
            <a:pPr algn="just">
              <a:lnSpc>
                <a:spcPct val="150000"/>
              </a:lnSpc>
            </a:pPr>
            <a:r>
              <a:rPr lang="zh-CN" altLang="zh-CN" sz="1800" b="1" kern="100" dirty="0">
                <a:effectLst/>
                <a:latin typeface="Calibri" panose="020F0502020204030204" pitchFamily="34" charset="0"/>
                <a:ea typeface="宋体" panose="02010600030101010101" pitchFamily="2" charset="-122"/>
                <a:cs typeface="宋体" panose="02010600030101010101" pitchFamily="2" charset="-122"/>
              </a:rPr>
              <a:t>难易指数</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6" name="图片 15" descr="11-18">
            <a:extLst>
              <a:ext uri="{FF2B5EF4-FFF2-40B4-BE49-F238E27FC236}">
                <a16:creationId xmlns:a16="http://schemas.microsoft.com/office/drawing/2014/main" id="{FDC8B4AE-730A-FA69-A8FF-22C1A8B27D4F}"/>
              </a:ext>
            </a:extLst>
          </p:cNvPr>
          <p:cNvPicPr>
            <a:picLocks noChangeAspect="1"/>
          </p:cNvPicPr>
          <p:nvPr/>
        </p:nvPicPr>
        <p:blipFill>
          <a:blip r:embed="rId3"/>
          <a:stretch>
            <a:fillRect/>
          </a:stretch>
        </p:blipFill>
        <p:spPr>
          <a:xfrm>
            <a:off x="2727325" y="3171511"/>
            <a:ext cx="6090880" cy="3395365"/>
          </a:xfrm>
          <a:prstGeom prst="rect">
            <a:avLst/>
          </a:prstGeom>
        </p:spPr>
      </p:pic>
      <p:sp>
        <p:nvSpPr>
          <p:cNvPr id="18" name="文本框 17">
            <a:extLst>
              <a:ext uri="{FF2B5EF4-FFF2-40B4-BE49-F238E27FC236}">
                <a16:creationId xmlns:a16="http://schemas.microsoft.com/office/drawing/2014/main" id="{F772E306-19A1-A992-FB51-053F253E4FAB}"/>
              </a:ext>
            </a:extLst>
          </p:cNvPr>
          <p:cNvSpPr txBox="1"/>
          <p:nvPr/>
        </p:nvSpPr>
        <p:spPr>
          <a:xfrm>
            <a:off x="6096000" y="6197934"/>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762540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5916C702-E528-3AB2-C33A-67FE470B2175}"/>
              </a:ext>
            </a:extLst>
          </p:cNvPr>
          <p:cNvGrpSpPr/>
          <p:nvPr/>
        </p:nvGrpSpPr>
        <p:grpSpPr>
          <a:xfrm>
            <a:off x="30389" y="1064025"/>
            <a:ext cx="2165030" cy="918222"/>
            <a:chOff x="50707" y="1481511"/>
            <a:chExt cx="2165030" cy="918222"/>
          </a:xfrm>
        </p:grpSpPr>
        <p:sp>
          <p:nvSpPr>
            <p:cNvPr id="9" name="矩形: 圆角 8">
              <a:extLst>
                <a:ext uri="{FF2B5EF4-FFF2-40B4-BE49-F238E27FC236}">
                  <a16:creationId xmlns:a16="http://schemas.microsoft.com/office/drawing/2014/main" id="{F12D58F3-7B46-E3C8-18D5-1B7FC02791F8}"/>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01C133CE-E9DF-5236-0C55-0ACAFAF0A1AA}"/>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旋转霓虹</a:t>
              </a:r>
            </a:p>
          </p:txBody>
        </p:sp>
      </p:grpSp>
      <p:sp>
        <p:nvSpPr>
          <p:cNvPr id="11" name="等腰三角形 10">
            <a:extLst>
              <a:ext uri="{FF2B5EF4-FFF2-40B4-BE49-F238E27FC236}">
                <a16:creationId xmlns:a16="http://schemas.microsoft.com/office/drawing/2014/main" id="{CA1C366F-18C6-4EC3-EE62-2F2A8111427A}"/>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B4D54050-33CF-2667-7E64-2A5605DCC7FD}"/>
              </a:ext>
            </a:extLst>
          </p:cNvPr>
          <p:cNvSpPr/>
          <p:nvPr/>
        </p:nvSpPr>
        <p:spPr>
          <a:xfrm>
            <a:off x="2612469" y="608389"/>
            <a:ext cx="9515954" cy="128137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01</a:t>
            </a:r>
            <a:r>
              <a:rPr lang="zh-CN" altLang="zh-CN" dirty="0">
                <a:solidFill>
                  <a:schemeClr val="tx1"/>
                </a:solidFill>
                <a:latin typeface="微软雅黑" panose="020B0503020204020204" pitchFamily="34" charset="-122"/>
                <a:ea typeface="微软雅黑" panose="020B0503020204020204" pitchFamily="34" charset="-122"/>
              </a:rPr>
              <a:t>：启动</a:t>
            </a:r>
            <a:r>
              <a:rPr lang="en-US" altLang="zh-CN" dirty="0">
                <a:solidFill>
                  <a:schemeClr val="tx1"/>
                </a:solidFill>
                <a:latin typeface="微软雅黑" panose="020B0503020204020204" pitchFamily="34" charset="-122"/>
                <a:ea typeface="微软雅黑" panose="020B0503020204020204" pitchFamily="34" charset="-122"/>
              </a:rPr>
              <a:t>After Effects 2022</a:t>
            </a:r>
            <a:r>
              <a:rPr lang="zh-CN" altLang="zh-CN" dirty="0">
                <a:solidFill>
                  <a:schemeClr val="tx1"/>
                </a:solidFill>
                <a:latin typeface="微软雅黑" panose="020B0503020204020204" pitchFamily="34" charset="-122"/>
                <a:ea typeface="微软雅黑" panose="020B0503020204020204" pitchFamily="34" charset="-122"/>
              </a:rPr>
              <a:t>，新建一个合成，设置“合成名称”为“旋转霓虹”，“预设”为</a:t>
            </a:r>
            <a:r>
              <a:rPr lang="en-US" altLang="zh-CN" dirty="0">
                <a:solidFill>
                  <a:schemeClr val="tx1"/>
                </a:solidFill>
                <a:latin typeface="微软雅黑" panose="020B0503020204020204" pitchFamily="34" charset="-122"/>
                <a:ea typeface="微软雅黑" panose="020B0503020204020204" pitchFamily="34" charset="-122"/>
              </a:rPr>
              <a:t>HDTV1080 25</a:t>
            </a:r>
            <a:r>
              <a:rPr lang="zh-CN" altLang="zh-CN" dirty="0">
                <a:solidFill>
                  <a:schemeClr val="tx1"/>
                </a:solidFill>
                <a:latin typeface="微软雅黑" panose="020B0503020204020204" pitchFamily="34" charset="-122"/>
                <a:ea typeface="微软雅黑" panose="020B0503020204020204" pitchFamily="34" charset="-122"/>
              </a:rPr>
              <a:t>，“持续时间”为</a:t>
            </a:r>
            <a:r>
              <a:rPr lang="en-US" altLang="zh-CN" dirty="0">
                <a:solidFill>
                  <a:schemeClr val="tx1"/>
                </a:solidFill>
                <a:latin typeface="微软雅黑" panose="020B0503020204020204" pitchFamily="34" charset="-122"/>
                <a:ea typeface="微软雅黑" panose="020B0503020204020204" pitchFamily="34" charset="-122"/>
              </a:rPr>
              <a:t>10</a:t>
            </a:r>
            <a:r>
              <a:rPr lang="zh-CN" altLang="zh-CN" dirty="0">
                <a:solidFill>
                  <a:schemeClr val="tx1"/>
                </a:solidFill>
                <a:latin typeface="微软雅黑" panose="020B0503020204020204" pitchFamily="34" charset="-122"/>
                <a:ea typeface="微软雅黑" panose="020B0503020204020204" pitchFamily="34" charset="-122"/>
              </a:rPr>
              <a:t>秒，然后单击“确定”按钮，如图</a:t>
            </a:r>
            <a:r>
              <a:rPr lang="en-US" altLang="zh-CN" dirty="0">
                <a:solidFill>
                  <a:schemeClr val="tx1"/>
                </a:solidFill>
                <a:latin typeface="微软雅黑" panose="020B0503020204020204" pitchFamily="34" charset="-122"/>
                <a:ea typeface="微软雅黑" panose="020B0503020204020204" pitchFamily="34" charset="-122"/>
              </a:rPr>
              <a:t>11-2</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AC6ED005-3FDE-6A39-F649-68325A801211}"/>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16" name="图片 15" descr="截图00">
            <a:extLst>
              <a:ext uri="{FF2B5EF4-FFF2-40B4-BE49-F238E27FC236}">
                <a16:creationId xmlns:a16="http://schemas.microsoft.com/office/drawing/2014/main" id="{F3C0871A-9095-CAF0-514E-5BF80C896FD2}"/>
              </a:ext>
            </a:extLst>
          </p:cNvPr>
          <p:cNvPicPr>
            <a:picLocks noChangeAspect="1"/>
          </p:cNvPicPr>
          <p:nvPr/>
        </p:nvPicPr>
        <p:blipFill>
          <a:blip r:embed="rId3"/>
          <a:stretch>
            <a:fillRect/>
          </a:stretch>
        </p:blipFill>
        <p:spPr>
          <a:xfrm>
            <a:off x="2563802" y="1967007"/>
            <a:ext cx="3326130" cy="3002915"/>
          </a:xfrm>
          <a:prstGeom prst="rect">
            <a:avLst/>
          </a:prstGeom>
        </p:spPr>
      </p:pic>
      <p:sp>
        <p:nvSpPr>
          <p:cNvPr id="18" name="文本框 17">
            <a:extLst>
              <a:ext uri="{FF2B5EF4-FFF2-40B4-BE49-F238E27FC236}">
                <a16:creationId xmlns:a16="http://schemas.microsoft.com/office/drawing/2014/main" id="{6476DD1D-1A9F-50A6-CCA3-BD43DCBD354D}"/>
              </a:ext>
            </a:extLst>
          </p:cNvPr>
          <p:cNvSpPr txBox="1"/>
          <p:nvPr/>
        </p:nvSpPr>
        <p:spPr>
          <a:xfrm>
            <a:off x="1129498" y="4830478"/>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9" name="矩形: 圆角 18">
            <a:extLst>
              <a:ext uri="{FF2B5EF4-FFF2-40B4-BE49-F238E27FC236}">
                <a16:creationId xmlns:a16="http://schemas.microsoft.com/office/drawing/2014/main" id="{7367263A-C2A3-8BDE-E7C2-AB183EA84296}"/>
              </a:ext>
            </a:extLst>
          </p:cNvPr>
          <p:cNvSpPr/>
          <p:nvPr/>
        </p:nvSpPr>
        <p:spPr>
          <a:xfrm>
            <a:off x="2612470" y="5220460"/>
            <a:ext cx="8991314" cy="160820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：新建一个纯色图层，然后设置名称为“地面”，执行“生成</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四色渐变”菜单命令，接着在该效果的“位置和颜色”下，将点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960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960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960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640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960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840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所示，效果如</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0" name="图片 19" descr="截图02">
            <a:extLst>
              <a:ext uri="{FF2B5EF4-FFF2-40B4-BE49-F238E27FC236}">
                <a16:creationId xmlns:a16="http://schemas.microsoft.com/office/drawing/2014/main" id="{2BE46A29-AA40-4274-A359-707C98B08653}"/>
              </a:ext>
            </a:extLst>
          </p:cNvPr>
          <p:cNvPicPr>
            <a:picLocks noChangeAspect="1"/>
          </p:cNvPicPr>
          <p:nvPr/>
        </p:nvPicPr>
        <p:blipFill>
          <a:blip r:embed="rId4"/>
          <a:stretch>
            <a:fillRect/>
          </a:stretch>
        </p:blipFill>
        <p:spPr>
          <a:xfrm>
            <a:off x="6543796" y="2149442"/>
            <a:ext cx="2529084" cy="2721388"/>
          </a:xfrm>
          <a:prstGeom prst="rect">
            <a:avLst/>
          </a:prstGeom>
        </p:spPr>
      </p:pic>
      <p:pic>
        <p:nvPicPr>
          <p:cNvPr id="21" name="图片 20" descr="11-4">
            <a:extLst>
              <a:ext uri="{FF2B5EF4-FFF2-40B4-BE49-F238E27FC236}">
                <a16:creationId xmlns:a16="http://schemas.microsoft.com/office/drawing/2014/main" id="{A70D4674-61DF-781B-D26B-F78D682B2ABA}"/>
              </a:ext>
            </a:extLst>
          </p:cNvPr>
          <p:cNvPicPr>
            <a:picLocks noChangeAspect="1"/>
          </p:cNvPicPr>
          <p:nvPr/>
        </p:nvPicPr>
        <p:blipFill>
          <a:blip r:embed="rId5"/>
          <a:stretch>
            <a:fillRect/>
          </a:stretch>
        </p:blipFill>
        <p:spPr>
          <a:xfrm>
            <a:off x="9072880" y="3164620"/>
            <a:ext cx="3055543" cy="1706210"/>
          </a:xfrm>
          <a:prstGeom prst="rect">
            <a:avLst/>
          </a:prstGeom>
        </p:spPr>
      </p:pic>
      <p:sp>
        <p:nvSpPr>
          <p:cNvPr id="23" name="文本框 22">
            <a:extLst>
              <a:ext uri="{FF2B5EF4-FFF2-40B4-BE49-F238E27FC236}">
                <a16:creationId xmlns:a16="http://schemas.microsoft.com/office/drawing/2014/main" id="{7A6B3EF1-158A-3921-7FFD-F284A33D227B}"/>
              </a:ext>
            </a:extLst>
          </p:cNvPr>
          <p:cNvSpPr txBox="1"/>
          <p:nvPr/>
        </p:nvSpPr>
        <p:spPr>
          <a:xfrm>
            <a:off x="7255978" y="4830478"/>
            <a:ext cx="620268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11-3 </a:t>
            </a:r>
            <a:endParaRPr lang="zh-CN" altLang="en-US" dirty="0"/>
          </a:p>
        </p:txBody>
      </p:sp>
      <p:sp>
        <p:nvSpPr>
          <p:cNvPr id="25" name="文本框 24">
            <a:extLst>
              <a:ext uri="{FF2B5EF4-FFF2-40B4-BE49-F238E27FC236}">
                <a16:creationId xmlns:a16="http://schemas.microsoft.com/office/drawing/2014/main" id="{42AF691B-928F-EF01-BF68-262F0D0F5A9C}"/>
              </a:ext>
            </a:extLst>
          </p:cNvPr>
          <p:cNvSpPr txBox="1"/>
          <p:nvPr/>
        </p:nvSpPr>
        <p:spPr>
          <a:xfrm>
            <a:off x="9072880" y="4754971"/>
            <a:ext cx="6758940" cy="460382"/>
          </a:xfrm>
          <a:prstGeom prst="rect">
            <a:avLst/>
          </a:prstGeom>
          <a:noFill/>
        </p:spPr>
        <p:txBody>
          <a:bodyPr wrap="square">
            <a:spAutoFit/>
          </a:bodyPr>
          <a:lstStyle/>
          <a:p>
            <a:pPr indent="914400" algn="just">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 11-4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713980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88FF0B97-4E51-93A7-4C48-8DBCA6A28906}"/>
              </a:ext>
            </a:extLst>
          </p:cNvPr>
          <p:cNvGrpSpPr/>
          <p:nvPr/>
        </p:nvGrpSpPr>
        <p:grpSpPr>
          <a:xfrm>
            <a:off x="30389" y="1064025"/>
            <a:ext cx="2165030" cy="918222"/>
            <a:chOff x="50707" y="1481511"/>
            <a:chExt cx="2165030" cy="918222"/>
          </a:xfrm>
        </p:grpSpPr>
        <p:sp>
          <p:nvSpPr>
            <p:cNvPr id="11" name="矩形: 圆角 10">
              <a:extLst>
                <a:ext uri="{FF2B5EF4-FFF2-40B4-BE49-F238E27FC236}">
                  <a16:creationId xmlns:a16="http://schemas.microsoft.com/office/drawing/2014/main" id="{78D8ACBC-712B-7FF2-A403-6324B6D23DD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AE73A321-39B4-F870-684F-97B649F28A5F}"/>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旋转霓虹</a:t>
              </a:r>
            </a:p>
          </p:txBody>
        </p:sp>
      </p:grpSp>
      <p:sp>
        <p:nvSpPr>
          <p:cNvPr id="13" name="等腰三角形 12">
            <a:extLst>
              <a:ext uri="{FF2B5EF4-FFF2-40B4-BE49-F238E27FC236}">
                <a16:creationId xmlns:a16="http://schemas.microsoft.com/office/drawing/2014/main" id="{12A94693-4E82-561B-CBFD-1B59ACCE903A}"/>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344BAEED-3B33-6C17-8B40-B56789310166}"/>
              </a:ext>
            </a:extLst>
          </p:cNvPr>
          <p:cNvSpPr/>
          <p:nvPr/>
        </p:nvSpPr>
        <p:spPr>
          <a:xfrm>
            <a:off x="2612469" y="608389"/>
            <a:ext cx="9515954" cy="128137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：在时间面板中选中“地面”图层，使用工具栏中“矩形工具”，在该图层上绘制矩形，如图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11-5</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dirty="0">
              <a:solidFill>
                <a:schemeClr val="tx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8BB04669-D428-DC1C-1F26-FC88BF00D13E}"/>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16" name="图片 15" descr="11-5">
            <a:extLst>
              <a:ext uri="{FF2B5EF4-FFF2-40B4-BE49-F238E27FC236}">
                <a16:creationId xmlns:a16="http://schemas.microsoft.com/office/drawing/2014/main" id="{1E228BAE-AA76-A761-1CB3-64E6B4EED1F7}"/>
              </a:ext>
            </a:extLst>
          </p:cNvPr>
          <p:cNvPicPr>
            <a:picLocks noChangeAspect="1"/>
          </p:cNvPicPr>
          <p:nvPr/>
        </p:nvPicPr>
        <p:blipFill>
          <a:blip r:embed="rId3"/>
          <a:stretch>
            <a:fillRect/>
          </a:stretch>
        </p:blipFill>
        <p:spPr>
          <a:xfrm>
            <a:off x="2713669" y="1967347"/>
            <a:ext cx="3715385" cy="2086610"/>
          </a:xfrm>
          <a:prstGeom prst="rect">
            <a:avLst/>
          </a:prstGeom>
        </p:spPr>
      </p:pic>
      <p:sp>
        <p:nvSpPr>
          <p:cNvPr id="18" name="文本框 17">
            <a:extLst>
              <a:ext uri="{FF2B5EF4-FFF2-40B4-BE49-F238E27FC236}">
                <a16:creationId xmlns:a16="http://schemas.microsoft.com/office/drawing/2014/main" id="{98214B52-7707-DF08-8374-D7F5B7A741EC}"/>
              </a:ext>
            </a:extLst>
          </p:cNvPr>
          <p:cNvSpPr txBox="1"/>
          <p:nvPr/>
        </p:nvSpPr>
        <p:spPr>
          <a:xfrm>
            <a:off x="3818315" y="3676715"/>
            <a:ext cx="612648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11-5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9" name="矩形: 圆角 18">
            <a:extLst>
              <a:ext uri="{FF2B5EF4-FFF2-40B4-BE49-F238E27FC236}">
                <a16:creationId xmlns:a16="http://schemas.microsoft.com/office/drawing/2014/main" id="{3A5BEADF-84CD-3C4C-291E-A91804AC6674}"/>
              </a:ext>
            </a:extLst>
          </p:cNvPr>
          <p:cNvSpPr/>
          <p:nvPr/>
        </p:nvSpPr>
        <p:spPr>
          <a:xfrm>
            <a:off x="2612467" y="4130865"/>
            <a:ext cx="3453053" cy="269665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：选择“地面”图层，打开</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3D</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图层开关，并在“变换”中将“</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X</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轴旋转”调整为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°，位置调整为“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960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972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”，数值如图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0" name="图片 19" descr="11-6">
            <a:extLst>
              <a:ext uri="{FF2B5EF4-FFF2-40B4-BE49-F238E27FC236}">
                <a16:creationId xmlns:a16="http://schemas.microsoft.com/office/drawing/2014/main" id="{567C809A-BEE3-0C89-EAE1-9307E9819392}"/>
              </a:ext>
            </a:extLst>
          </p:cNvPr>
          <p:cNvPicPr>
            <a:picLocks noChangeAspect="1"/>
          </p:cNvPicPr>
          <p:nvPr/>
        </p:nvPicPr>
        <p:blipFill>
          <a:blip r:embed="rId4"/>
          <a:stretch>
            <a:fillRect/>
          </a:stretch>
        </p:blipFill>
        <p:spPr>
          <a:xfrm>
            <a:off x="6126480" y="4352890"/>
            <a:ext cx="3091494" cy="2226179"/>
          </a:xfrm>
          <a:prstGeom prst="rect">
            <a:avLst/>
          </a:prstGeom>
        </p:spPr>
      </p:pic>
      <p:pic>
        <p:nvPicPr>
          <p:cNvPr id="21" name="图片 20" descr="11-7">
            <a:extLst>
              <a:ext uri="{FF2B5EF4-FFF2-40B4-BE49-F238E27FC236}">
                <a16:creationId xmlns:a16="http://schemas.microsoft.com/office/drawing/2014/main" id="{C2CCC4CD-2220-020B-8803-1CE3AD33BB04}"/>
              </a:ext>
            </a:extLst>
          </p:cNvPr>
          <p:cNvPicPr>
            <a:picLocks noChangeAspect="1"/>
          </p:cNvPicPr>
          <p:nvPr/>
        </p:nvPicPr>
        <p:blipFill>
          <a:blip r:embed="rId5"/>
          <a:stretch>
            <a:fillRect/>
          </a:stretch>
        </p:blipFill>
        <p:spPr>
          <a:xfrm>
            <a:off x="9248454" y="5135880"/>
            <a:ext cx="2581403" cy="1453977"/>
          </a:xfrm>
          <a:prstGeom prst="rect">
            <a:avLst/>
          </a:prstGeom>
        </p:spPr>
      </p:pic>
      <p:sp>
        <p:nvSpPr>
          <p:cNvPr id="23" name="文本框 22">
            <a:extLst>
              <a:ext uri="{FF2B5EF4-FFF2-40B4-BE49-F238E27FC236}">
                <a16:creationId xmlns:a16="http://schemas.microsoft.com/office/drawing/2014/main" id="{63CB2D57-F294-2213-DB78-E4221E5EBDB6}"/>
              </a:ext>
            </a:extLst>
          </p:cNvPr>
          <p:cNvSpPr txBox="1"/>
          <p:nvPr/>
        </p:nvSpPr>
        <p:spPr>
          <a:xfrm>
            <a:off x="7010400" y="6539150"/>
            <a:ext cx="612648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11-6 </a:t>
            </a:r>
            <a:endParaRPr lang="zh-CN" altLang="en-US" dirty="0"/>
          </a:p>
        </p:txBody>
      </p:sp>
      <p:sp>
        <p:nvSpPr>
          <p:cNvPr id="25" name="文本框 24">
            <a:extLst>
              <a:ext uri="{FF2B5EF4-FFF2-40B4-BE49-F238E27FC236}">
                <a16:creationId xmlns:a16="http://schemas.microsoft.com/office/drawing/2014/main" id="{842E7919-D8E7-024C-E4AC-5616E7E46765}"/>
              </a:ext>
            </a:extLst>
          </p:cNvPr>
          <p:cNvSpPr txBox="1"/>
          <p:nvPr/>
        </p:nvSpPr>
        <p:spPr>
          <a:xfrm>
            <a:off x="9936480" y="6539150"/>
            <a:ext cx="645414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11-7</a:t>
            </a:r>
            <a:endParaRPr lang="zh-CN" altLang="en-US" dirty="0"/>
          </a:p>
        </p:txBody>
      </p:sp>
    </p:spTree>
    <p:custDataLst>
      <p:tags r:id="rId1"/>
    </p:custDataLst>
    <p:extLst>
      <p:ext uri="{BB962C8B-B14F-4D97-AF65-F5344CB8AC3E}">
        <p14:creationId xmlns:p14="http://schemas.microsoft.com/office/powerpoint/2010/main" val="143574332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BkYmQ4ODUyMzM0NjY3ODk5ZDU1YmE3MTljNTEyYzA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4.xml><?xml version="1.0" encoding="utf-8"?>
<p:tagLst xmlns:a="http://schemas.openxmlformats.org/drawingml/2006/main" xmlns:r="http://schemas.openxmlformats.org/officeDocument/2006/relationships" xmlns:p="http://schemas.openxmlformats.org/presentationml/2006/main">
  <p:tag name="ISLIDE.ICON" val="#16775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xml><?xml version="1.0" encoding="utf-8"?>
<p:tagLst xmlns:a="http://schemas.openxmlformats.org/drawingml/2006/main" xmlns:r="http://schemas.openxmlformats.org/officeDocument/2006/relationships" xmlns:p="http://schemas.openxmlformats.org/presentationml/2006/main">
  <p:tag name="ISLIDE.ICON" val="#167752;"/>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7.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8.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0.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31.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32.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33.xml><?xml version="1.0" encoding="utf-8"?>
<p:tagLst xmlns:a="http://schemas.openxmlformats.org/drawingml/2006/main" xmlns:r="http://schemas.openxmlformats.org/officeDocument/2006/relationships" xmlns:p="http://schemas.openxmlformats.org/presentationml/2006/main">
  <p:tag name="ISLIDE.ICON" val="#167752;"/>
</p:tagLst>
</file>

<file path=ppt/tags/tag34.xml><?xml version="1.0" encoding="utf-8"?>
<p:tagLst xmlns:a="http://schemas.openxmlformats.org/drawingml/2006/main" xmlns:r="http://schemas.openxmlformats.org/officeDocument/2006/relationships" xmlns:p="http://schemas.openxmlformats.org/presentationml/2006/main">
  <p:tag name="ISLIDE.ICON" val="#167752;"/>
</p:tagLst>
</file>

<file path=ppt/tags/tag35.xml><?xml version="1.0" encoding="utf-8"?>
<p:tagLst xmlns:a="http://schemas.openxmlformats.org/drawingml/2006/main" xmlns:r="http://schemas.openxmlformats.org/officeDocument/2006/relationships" xmlns:p="http://schemas.openxmlformats.org/presentationml/2006/main">
  <p:tag name="ISLIDE.ICON" val="#167752;"/>
</p:tagLst>
</file>

<file path=ppt/tags/tag36.xml><?xml version="1.0" encoding="utf-8"?>
<p:tagLst xmlns:a="http://schemas.openxmlformats.org/drawingml/2006/main" xmlns:r="http://schemas.openxmlformats.org/officeDocument/2006/relationships" xmlns:p="http://schemas.openxmlformats.org/presentationml/2006/main">
  <p:tag name="ISLIDE.ICON" val="#167752;"/>
</p:tagLst>
</file>

<file path=ppt/tags/tag37.xml><?xml version="1.0" encoding="utf-8"?>
<p:tagLst xmlns:a="http://schemas.openxmlformats.org/drawingml/2006/main" xmlns:r="http://schemas.openxmlformats.org/officeDocument/2006/relationships" xmlns:p="http://schemas.openxmlformats.org/presentationml/2006/main">
  <p:tag name="ISLIDE.ICON" val="#167752;"/>
</p:tagLst>
</file>

<file path=ppt/tags/tag38.xml><?xml version="1.0" encoding="utf-8"?>
<p:tagLst xmlns:a="http://schemas.openxmlformats.org/drawingml/2006/main" xmlns:r="http://schemas.openxmlformats.org/officeDocument/2006/relationships" xmlns:p="http://schemas.openxmlformats.org/presentationml/2006/main">
  <p:tag name="ISLIDE.ICON" val="#167752;"/>
</p:tagLst>
</file>

<file path=ppt/tags/tag39.xml><?xml version="1.0" encoding="utf-8"?>
<p:tagLst xmlns:a="http://schemas.openxmlformats.org/drawingml/2006/main" xmlns:r="http://schemas.openxmlformats.org/officeDocument/2006/relationships" xmlns:p="http://schemas.openxmlformats.org/presentationml/2006/main">
  <p:tag name="ISLIDE.ICON" val="#167752;"/>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0.xml><?xml version="1.0" encoding="utf-8"?>
<p:tagLst xmlns:a="http://schemas.openxmlformats.org/drawingml/2006/main" xmlns:r="http://schemas.openxmlformats.org/officeDocument/2006/relationships" xmlns:p="http://schemas.openxmlformats.org/presentationml/2006/main">
  <p:tag name="ISLIDE.ICON" val="#167752;"/>
</p:tagLst>
</file>

<file path=ppt/tags/tag41.xml><?xml version="1.0" encoding="utf-8"?>
<p:tagLst xmlns:a="http://schemas.openxmlformats.org/drawingml/2006/main" xmlns:r="http://schemas.openxmlformats.org/officeDocument/2006/relationships" xmlns:p="http://schemas.openxmlformats.org/presentationml/2006/main">
  <p:tag name="ISLIDE.ICON" val="#167752;"/>
</p:tagLst>
</file>

<file path=ppt/tags/tag42.xml><?xml version="1.0" encoding="utf-8"?>
<p:tagLst xmlns:a="http://schemas.openxmlformats.org/drawingml/2006/main" xmlns:r="http://schemas.openxmlformats.org/officeDocument/2006/relationships" xmlns:p="http://schemas.openxmlformats.org/presentationml/2006/main">
  <p:tag name="ISLIDE.ICON" val="#167752;"/>
</p:tagLst>
</file>

<file path=ppt/tags/tag43.xml><?xml version="1.0" encoding="utf-8"?>
<p:tagLst xmlns:a="http://schemas.openxmlformats.org/drawingml/2006/main" xmlns:r="http://schemas.openxmlformats.org/officeDocument/2006/relationships" xmlns:p="http://schemas.openxmlformats.org/presentationml/2006/main">
  <p:tag name="ISLIDE.ICON" val="#167752;"/>
</p:tagLst>
</file>

<file path=ppt/tags/tag44.xml><?xml version="1.0" encoding="utf-8"?>
<p:tagLst xmlns:a="http://schemas.openxmlformats.org/drawingml/2006/main" xmlns:r="http://schemas.openxmlformats.org/officeDocument/2006/relationships" xmlns:p="http://schemas.openxmlformats.org/presentationml/2006/main">
  <p:tag name="ISLIDE.ICON" val="#167752;"/>
</p:tagLst>
</file>

<file path=ppt/tags/tag45.xml><?xml version="1.0" encoding="utf-8"?>
<p:tagLst xmlns:a="http://schemas.openxmlformats.org/drawingml/2006/main" xmlns:r="http://schemas.openxmlformats.org/officeDocument/2006/relationships" xmlns:p="http://schemas.openxmlformats.org/presentationml/2006/main">
  <p:tag name="ISLIDE.ICON" val="#167752;"/>
</p:tagLst>
</file>

<file path=ppt/tags/tag46.xml><?xml version="1.0" encoding="utf-8"?>
<p:tagLst xmlns:a="http://schemas.openxmlformats.org/drawingml/2006/main" xmlns:r="http://schemas.openxmlformats.org/officeDocument/2006/relationships" xmlns:p="http://schemas.openxmlformats.org/presentationml/2006/main">
  <p:tag name="ISLIDE.ICON" val="#167752;"/>
</p:tagLst>
</file>

<file path=ppt/tags/tag47.xml><?xml version="1.0" encoding="utf-8"?>
<p:tagLst xmlns:a="http://schemas.openxmlformats.org/drawingml/2006/main" xmlns:r="http://schemas.openxmlformats.org/officeDocument/2006/relationships" xmlns:p="http://schemas.openxmlformats.org/presentationml/2006/main">
  <p:tag name="ISLIDE.ICON" val="#167752;"/>
</p:tagLst>
</file>

<file path=ppt/tags/tag48.xml><?xml version="1.0" encoding="utf-8"?>
<p:tagLst xmlns:a="http://schemas.openxmlformats.org/drawingml/2006/main" xmlns:r="http://schemas.openxmlformats.org/officeDocument/2006/relationships" xmlns:p="http://schemas.openxmlformats.org/presentationml/2006/main">
  <p:tag name="ISLIDE.ICON" val="#167752;"/>
</p:tagLst>
</file>

<file path=ppt/tags/tag49.xml><?xml version="1.0" encoding="utf-8"?>
<p:tagLst xmlns:a="http://schemas.openxmlformats.org/drawingml/2006/main" xmlns:r="http://schemas.openxmlformats.org/officeDocument/2006/relationships" xmlns:p="http://schemas.openxmlformats.org/presentationml/2006/main">
  <p:tag name="ISLIDE.ICON" val="#167752;"/>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0.xml><?xml version="1.0" encoding="utf-8"?>
<p:tagLst xmlns:a="http://schemas.openxmlformats.org/drawingml/2006/main" xmlns:r="http://schemas.openxmlformats.org/officeDocument/2006/relationships" xmlns:p="http://schemas.openxmlformats.org/presentationml/2006/main">
  <p:tag name="ISLIDE.ICON" val="#167752;"/>
</p:tagLst>
</file>

<file path=ppt/tags/tag51.xml><?xml version="1.0" encoding="utf-8"?>
<p:tagLst xmlns:a="http://schemas.openxmlformats.org/drawingml/2006/main" xmlns:r="http://schemas.openxmlformats.org/officeDocument/2006/relationships" xmlns:p="http://schemas.openxmlformats.org/presentationml/2006/main">
  <p:tag name="ISLIDE.ICON" val="#167752;"/>
</p:tagLst>
</file>

<file path=ppt/tags/tag52.xml><?xml version="1.0" encoding="utf-8"?>
<p:tagLst xmlns:a="http://schemas.openxmlformats.org/drawingml/2006/main" xmlns:r="http://schemas.openxmlformats.org/officeDocument/2006/relationships" xmlns:p="http://schemas.openxmlformats.org/presentationml/2006/main">
  <p:tag name="ISLIDE.ICON" val="#167752;"/>
</p:tagLst>
</file>

<file path=ppt/tags/tag53.xml><?xml version="1.0" encoding="utf-8"?>
<p:tagLst xmlns:a="http://schemas.openxmlformats.org/drawingml/2006/main" xmlns:r="http://schemas.openxmlformats.org/officeDocument/2006/relationships" xmlns:p="http://schemas.openxmlformats.org/presentationml/2006/main">
  <p:tag name="ISLIDE.ICON" val="#167752;"/>
</p:tagLst>
</file>

<file path=ppt/tags/tag54.xml><?xml version="1.0" encoding="utf-8"?>
<p:tagLst xmlns:a="http://schemas.openxmlformats.org/drawingml/2006/main" xmlns:r="http://schemas.openxmlformats.org/officeDocument/2006/relationships" xmlns:p="http://schemas.openxmlformats.org/presentationml/2006/main">
  <p:tag name="ISLIDE.ICON" val="#167752;"/>
</p:tagLst>
</file>

<file path=ppt/tags/tag55.xml><?xml version="1.0" encoding="utf-8"?>
<p:tagLst xmlns:a="http://schemas.openxmlformats.org/drawingml/2006/main" xmlns:r="http://schemas.openxmlformats.org/officeDocument/2006/relationships" xmlns:p="http://schemas.openxmlformats.org/presentationml/2006/main">
  <p:tag name="ISLIDE.ICON" val="#167752;"/>
</p:tagLst>
</file>

<file path=ppt/tags/tag56.xml><?xml version="1.0" encoding="utf-8"?>
<p:tagLst xmlns:a="http://schemas.openxmlformats.org/drawingml/2006/main" xmlns:r="http://schemas.openxmlformats.org/officeDocument/2006/relationships" xmlns:p="http://schemas.openxmlformats.org/presentationml/2006/main">
  <p:tag name="ISLIDE.ICON" val="#167752;"/>
</p:tagLst>
</file>

<file path=ppt/tags/tag57.xml><?xml version="1.0" encoding="utf-8"?>
<p:tagLst xmlns:a="http://schemas.openxmlformats.org/drawingml/2006/main" xmlns:r="http://schemas.openxmlformats.org/officeDocument/2006/relationships" xmlns:p="http://schemas.openxmlformats.org/presentationml/2006/main">
  <p:tag name="ISLIDE.ICON" val="#167752;"/>
</p:tagLst>
</file>

<file path=ppt/tags/tag58.xml><?xml version="1.0" encoding="utf-8"?>
<p:tagLst xmlns:a="http://schemas.openxmlformats.org/drawingml/2006/main" xmlns:r="http://schemas.openxmlformats.org/officeDocument/2006/relationships" xmlns:p="http://schemas.openxmlformats.org/presentationml/2006/main">
  <p:tag name="ISLIDE.ICON" val="#167752;"/>
</p:tagLst>
</file>

<file path=ppt/tags/tag59.xml><?xml version="1.0" encoding="utf-8"?>
<p:tagLst xmlns:a="http://schemas.openxmlformats.org/drawingml/2006/main" xmlns:r="http://schemas.openxmlformats.org/officeDocument/2006/relationships" xmlns:p="http://schemas.openxmlformats.org/presentationml/2006/main">
  <p:tag name="ISLIDE.ICON" val="#167752;"/>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0.xml><?xml version="1.0" encoding="utf-8"?>
<p:tagLst xmlns:a="http://schemas.openxmlformats.org/drawingml/2006/main" xmlns:r="http://schemas.openxmlformats.org/officeDocument/2006/relationships" xmlns:p="http://schemas.openxmlformats.org/presentationml/2006/main">
  <p:tag name="ISLIDE.ICON" val="#167752;"/>
</p:tagLst>
</file>

<file path=ppt/tags/tag61.xml><?xml version="1.0" encoding="utf-8"?>
<p:tagLst xmlns:a="http://schemas.openxmlformats.org/drawingml/2006/main" xmlns:r="http://schemas.openxmlformats.org/officeDocument/2006/relationships" xmlns:p="http://schemas.openxmlformats.org/presentationml/2006/main">
  <p:tag name="ISLIDE.ICON" val="#167752;"/>
</p:tagLst>
</file>

<file path=ppt/tags/tag62.xml><?xml version="1.0" encoding="utf-8"?>
<p:tagLst xmlns:a="http://schemas.openxmlformats.org/drawingml/2006/main" xmlns:r="http://schemas.openxmlformats.org/officeDocument/2006/relationships" xmlns:p="http://schemas.openxmlformats.org/presentationml/2006/main">
  <p:tag name="ISLIDE.ICON" val="#167752;"/>
</p:tagLst>
</file>

<file path=ppt/tags/tag63.xml><?xml version="1.0" encoding="utf-8"?>
<p:tagLst xmlns:a="http://schemas.openxmlformats.org/drawingml/2006/main" xmlns:r="http://schemas.openxmlformats.org/officeDocument/2006/relationships" xmlns:p="http://schemas.openxmlformats.org/presentationml/2006/main">
  <p:tag name="ISLIDE.ICON" val="#167752;"/>
</p:tagLst>
</file>

<file path=ppt/tags/tag64.xml><?xml version="1.0" encoding="utf-8"?>
<p:tagLst xmlns:a="http://schemas.openxmlformats.org/drawingml/2006/main" xmlns:r="http://schemas.openxmlformats.org/officeDocument/2006/relationships" xmlns:p="http://schemas.openxmlformats.org/presentationml/2006/main">
  <p:tag name="ISLIDE.ICON" val="#167752;"/>
</p:tagLst>
</file>

<file path=ppt/tags/tag65.xml><?xml version="1.0" encoding="utf-8"?>
<p:tagLst xmlns:a="http://schemas.openxmlformats.org/drawingml/2006/main" xmlns:r="http://schemas.openxmlformats.org/officeDocument/2006/relationships" xmlns:p="http://schemas.openxmlformats.org/presentationml/2006/main">
  <p:tag name="ISLIDE.ICON" val="#167752;"/>
</p:tagLst>
</file>

<file path=ppt/tags/tag66.xml><?xml version="1.0" encoding="utf-8"?>
<p:tagLst xmlns:a="http://schemas.openxmlformats.org/drawingml/2006/main" xmlns:r="http://schemas.openxmlformats.org/officeDocument/2006/relationships" xmlns:p="http://schemas.openxmlformats.org/presentationml/2006/main">
  <p:tag name="ISLIDE.ICON" val="#167752;"/>
</p:tagLst>
</file>

<file path=ppt/tags/tag67.xml><?xml version="1.0" encoding="utf-8"?>
<p:tagLst xmlns:a="http://schemas.openxmlformats.org/drawingml/2006/main" xmlns:r="http://schemas.openxmlformats.org/officeDocument/2006/relationships" xmlns:p="http://schemas.openxmlformats.org/presentationml/2006/main">
  <p:tag name="ISLIDE.ICON" val="#167752;"/>
</p:tagLst>
</file>

<file path=ppt/tags/tag68.xml><?xml version="1.0" encoding="utf-8"?>
<p:tagLst xmlns:a="http://schemas.openxmlformats.org/drawingml/2006/main" xmlns:r="http://schemas.openxmlformats.org/officeDocument/2006/relationships" xmlns:p="http://schemas.openxmlformats.org/presentationml/2006/main">
  <p:tag name="ISLIDE.ICON" val="#167752;"/>
</p:tagLst>
</file>

<file path=ppt/tags/tag69.xml><?xml version="1.0" encoding="utf-8"?>
<p:tagLst xmlns:a="http://schemas.openxmlformats.org/drawingml/2006/main" xmlns:r="http://schemas.openxmlformats.org/officeDocument/2006/relationships" xmlns:p="http://schemas.openxmlformats.org/presentationml/2006/main">
  <p:tag name="ISLIDE.ICON" val="#167752;"/>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0.xml><?xml version="1.0" encoding="utf-8"?>
<p:tagLst xmlns:a="http://schemas.openxmlformats.org/drawingml/2006/main" xmlns:r="http://schemas.openxmlformats.org/officeDocument/2006/relationships" xmlns:p="http://schemas.openxmlformats.org/presentationml/2006/main">
  <p:tag name="ISLIDE.ICON" val="#167752;"/>
</p:tagLst>
</file>

<file path=ppt/tags/tag71.xml><?xml version="1.0" encoding="utf-8"?>
<p:tagLst xmlns:a="http://schemas.openxmlformats.org/drawingml/2006/main" xmlns:r="http://schemas.openxmlformats.org/officeDocument/2006/relationships" xmlns:p="http://schemas.openxmlformats.org/presentationml/2006/main">
  <p:tag name="ISLIDE.ICON" val="#167752;"/>
</p:tagLst>
</file>

<file path=ppt/tags/tag72.xml><?xml version="1.0" encoding="utf-8"?>
<p:tagLst xmlns:a="http://schemas.openxmlformats.org/drawingml/2006/main" xmlns:r="http://schemas.openxmlformats.org/officeDocument/2006/relationships" xmlns:p="http://schemas.openxmlformats.org/presentationml/2006/main">
  <p:tag name="ISLIDE.ICON" val="#167752;"/>
</p:tagLst>
</file>

<file path=ppt/tags/tag73.xml><?xml version="1.0" encoding="utf-8"?>
<p:tagLst xmlns:a="http://schemas.openxmlformats.org/drawingml/2006/main" xmlns:r="http://schemas.openxmlformats.org/officeDocument/2006/relationships" xmlns:p="http://schemas.openxmlformats.org/presentationml/2006/main">
  <p:tag name="ISLIDE.ICON" val="#167752;"/>
</p:tagLst>
</file>

<file path=ppt/tags/tag74.xml><?xml version="1.0" encoding="utf-8"?>
<p:tagLst xmlns:a="http://schemas.openxmlformats.org/drawingml/2006/main" xmlns:r="http://schemas.openxmlformats.org/officeDocument/2006/relationships" xmlns:p="http://schemas.openxmlformats.org/presentationml/2006/main">
  <p:tag name="ISLIDE.ICON" val="#167752;"/>
</p:tagLst>
</file>

<file path=ppt/tags/tag75.xml><?xml version="1.0" encoding="utf-8"?>
<p:tagLst xmlns:a="http://schemas.openxmlformats.org/drawingml/2006/main" xmlns:r="http://schemas.openxmlformats.org/officeDocument/2006/relationships" xmlns:p="http://schemas.openxmlformats.org/presentationml/2006/main">
  <p:tag name="ISLIDE.ICON" val="#167752;"/>
</p:tagLst>
</file>

<file path=ppt/tags/tag76.xml><?xml version="1.0" encoding="utf-8"?>
<p:tagLst xmlns:a="http://schemas.openxmlformats.org/drawingml/2006/main" xmlns:r="http://schemas.openxmlformats.org/officeDocument/2006/relationships" xmlns:p="http://schemas.openxmlformats.org/presentationml/2006/main">
  <p:tag name="ISLIDE.ICON" val="#167752;"/>
</p:tagLst>
</file>

<file path=ppt/tags/tag77.xml><?xml version="1.0" encoding="utf-8"?>
<p:tagLst xmlns:a="http://schemas.openxmlformats.org/drawingml/2006/main" xmlns:r="http://schemas.openxmlformats.org/officeDocument/2006/relationships" xmlns:p="http://schemas.openxmlformats.org/presentationml/2006/main">
  <p:tag name="ISLIDE.ICON" val="#167752;"/>
</p:tagLst>
</file>

<file path=ppt/tags/tag78.xml><?xml version="1.0" encoding="utf-8"?>
<p:tagLst xmlns:a="http://schemas.openxmlformats.org/drawingml/2006/main" xmlns:r="http://schemas.openxmlformats.org/officeDocument/2006/relationships" xmlns:p="http://schemas.openxmlformats.org/presentationml/2006/main">
  <p:tag name="ISLIDE.ICON" val="#167752;"/>
</p:tagLst>
</file>

<file path=ppt/tags/tag79.xml><?xml version="1.0" encoding="utf-8"?>
<p:tagLst xmlns:a="http://schemas.openxmlformats.org/drawingml/2006/main" xmlns:r="http://schemas.openxmlformats.org/officeDocument/2006/relationships" xmlns:p="http://schemas.openxmlformats.org/presentationml/2006/main">
  <p:tag name="ISLIDE.ICON" val="#167752;"/>
</p:tagLst>
</file>

<file path=ppt/tags/tag8.xml><?xml version="1.0" encoding="utf-8"?>
<p:tagLst xmlns:a="http://schemas.openxmlformats.org/drawingml/2006/main" xmlns:r="http://schemas.openxmlformats.org/officeDocument/2006/relationships" xmlns:p="http://schemas.openxmlformats.org/presentationml/2006/main">
  <p:tag name="ISLIDE.ICON" val="#167752;"/>
</p:tagLst>
</file>

<file path=ppt/tags/tag80.xml><?xml version="1.0" encoding="utf-8"?>
<p:tagLst xmlns:a="http://schemas.openxmlformats.org/drawingml/2006/main" xmlns:r="http://schemas.openxmlformats.org/officeDocument/2006/relationships" xmlns:p="http://schemas.openxmlformats.org/presentationml/2006/main">
  <p:tag name="ISLIDE.ICON" val="#167752;"/>
</p:tagLst>
</file>

<file path=ppt/tags/tag81.xml><?xml version="1.0" encoding="utf-8"?>
<p:tagLst xmlns:a="http://schemas.openxmlformats.org/drawingml/2006/main" xmlns:r="http://schemas.openxmlformats.org/officeDocument/2006/relationships" xmlns:p="http://schemas.openxmlformats.org/presentationml/2006/main">
  <p:tag name="ISLIDE.ICON" val="#167752;"/>
</p:tagLst>
</file>

<file path=ppt/tags/tag82.xml><?xml version="1.0" encoding="utf-8"?>
<p:tagLst xmlns:a="http://schemas.openxmlformats.org/drawingml/2006/main" xmlns:r="http://schemas.openxmlformats.org/officeDocument/2006/relationships" xmlns:p="http://schemas.openxmlformats.org/presentationml/2006/main">
  <p:tag name="ISLIDE.ICON" val="#167752;"/>
</p:tagLst>
</file>

<file path=ppt/tags/tag83.xml><?xml version="1.0" encoding="utf-8"?>
<p:tagLst xmlns:a="http://schemas.openxmlformats.org/drawingml/2006/main" xmlns:r="http://schemas.openxmlformats.org/officeDocument/2006/relationships" xmlns:p="http://schemas.openxmlformats.org/presentationml/2006/main">
  <p:tag name="ISLIDE.ICON" val="#167752;"/>
</p:tagLst>
</file>

<file path=ppt/tags/tag84.xml><?xml version="1.0" encoding="utf-8"?>
<p:tagLst xmlns:a="http://schemas.openxmlformats.org/drawingml/2006/main" xmlns:r="http://schemas.openxmlformats.org/officeDocument/2006/relationships" xmlns:p="http://schemas.openxmlformats.org/presentationml/2006/main">
  <p:tag name="ISLIDE.ICON" val="#167752;"/>
</p:tagLst>
</file>

<file path=ppt/tags/tag85.xml><?xml version="1.0" encoding="utf-8"?>
<p:tagLst xmlns:a="http://schemas.openxmlformats.org/drawingml/2006/main" xmlns:r="http://schemas.openxmlformats.org/officeDocument/2006/relationships" xmlns:p="http://schemas.openxmlformats.org/presentationml/2006/main">
  <p:tag name="ISLIDE.ICON" val="#167752;"/>
</p:tagLst>
</file>

<file path=ppt/tags/tag86.xml><?xml version="1.0" encoding="utf-8"?>
<p:tagLst xmlns:a="http://schemas.openxmlformats.org/drawingml/2006/main" xmlns:r="http://schemas.openxmlformats.org/officeDocument/2006/relationships" xmlns:p="http://schemas.openxmlformats.org/presentationml/2006/main">
  <p:tag name="ISLIDE.ICON" val="#167752;"/>
</p:tagLst>
</file>

<file path=ppt/tags/tag87.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88.xml><?xml version="1.0" encoding="utf-8"?>
<p:tagLst xmlns:a="http://schemas.openxmlformats.org/drawingml/2006/main" xmlns:r="http://schemas.openxmlformats.org/officeDocument/2006/relationships" xmlns:p="http://schemas.openxmlformats.org/presentationml/2006/main">
  <p:tag name="ISLIDE.ICON" val="#167752;"/>
</p:tagLst>
</file>

<file path=ppt/tags/tag89.xml><?xml version="1.0" encoding="utf-8"?>
<p:tagLst xmlns:a="http://schemas.openxmlformats.org/drawingml/2006/main" xmlns:r="http://schemas.openxmlformats.org/officeDocument/2006/relationships" xmlns:p="http://schemas.openxmlformats.org/presentationml/2006/main">
  <p:tag name="ISLIDE.ICON" val="#167752;"/>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0.xml><?xml version="1.0" encoding="utf-8"?>
<p:tagLst xmlns:a="http://schemas.openxmlformats.org/drawingml/2006/main" xmlns:r="http://schemas.openxmlformats.org/officeDocument/2006/relationships" xmlns:p="http://schemas.openxmlformats.org/presentationml/2006/main">
  <p:tag name="ISLIDE.ICON" val="#167752;"/>
</p:tagLst>
</file>

<file path=ppt/tags/tag9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324A7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9906</Words>
  <Application>Microsoft Office PowerPoint</Application>
  <PresentationFormat>宽屏</PresentationFormat>
  <Paragraphs>464</Paragraphs>
  <Slides>63</Slides>
  <Notes>14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63</vt:i4>
      </vt:variant>
    </vt:vector>
  </HeadingPairs>
  <TitlesOfParts>
    <vt:vector size="70" baseType="lpstr">
      <vt:lpstr>等线</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cp:revision>
  <dcterms:created xsi:type="dcterms:W3CDTF">2022-12-20T13:09:00Z</dcterms:created>
  <dcterms:modified xsi:type="dcterms:W3CDTF">2024-06-07T01:44:59Z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6EB8C865D0F54AFD95AA1B19AC70CFFA_12</vt:lpwstr>
  </property>
  <property fmtid="{D5CDD505-2E9C-101B-9397-08002B2CF9AE}" pid="3" name="KSOProductBuildVer">
    <vt:lpwstr>2052-12.1.0.16729</vt:lpwstr>
  </property>
</Properties>
</file>